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556" y="-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C6DBF7-7606-4844-B223-8BDC75D5C3F0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3FAFB2-8CB9-46AA-92EF-AE3E3E8EC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951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FAFB2-8CB9-46AA-92EF-AE3E3E8EC7D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606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6167-2FC2-4C91-8650-2BE03F7EC564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CACC3-F42B-4FE3-97A8-4964A89F92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246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6167-2FC2-4C91-8650-2BE03F7EC564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CACC3-F42B-4FE3-97A8-4964A89F92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15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6167-2FC2-4C91-8650-2BE03F7EC564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CACC3-F42B-4FE3-97A8-4964A89F92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48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6167-2FC2-4C91-8650-2BE03F7EC564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CACC3-F42B-4FE3-97A8-4964A89F92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635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6167-2FC2-4C91-8650-2BE03F7EC564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CACC3-F42B-4FE3-97A8-4964A89F92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646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6167-2FC2-4C91-8650-2BE03F7EC564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CACC3-F42B-4FE3-97A8-4964A89F92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145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6167-2FC2-4C91-8650-2BE03F7EC564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CACC3-F42B-4FE3-97A8-4964A89F92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715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6167-2FC2-4C91-8650-2BE03F7EC564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CACC3-F42B-4FE3-97A8-4964A89F92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30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6167-2FC2-4C91-8650-2BE03F7EC564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CACC3-F42B-4FE3-97A8-4964A89F92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105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6167-2FC2-4C91-8650-2BE03F7EC564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CACC3-F42B-4FE3-97A8-4964A89F92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961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6167-2FC2-4C91-8650-2BE03F7EC564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CACC3-F42B-4FE3-97A8-4964A89F92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086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86167-2FC2-4C91-8650-2BE03F7EC564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CACC3-F42B-4FE3-97A8-4964A89F92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17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remlin.ru/structure/councils#institution-12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hyperlink" Target="https://gossluzhba.gov.ru/anticorruption/spravki_bk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5833" y="1614901"/>
            <a:ext cx="6852167" cy="1113253"/>
          </a:xfrm>
          <a:prstGeom prst="rect">
            <a:avLst/>
          </a:prstGeom>
          <a:solidFill>
            <a:schemeClr val="accent2">
              <a:alpha val="46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Декларационная кампания в 2022 году проводится </a:t>
            </a:r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200" b="1" i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1 января по 30 апреля 2022 года</a:t>
            </a:r>
            <a:endParaRPr lang="ru-RU" sz="1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000" i="1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Декларант может представить </a:t>
            </a:r>
            <a:r>
              <a:rPr lang="ru-RU" sz="1000" i="1" dirty="0" smtClean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уточненные </a:t>
            </a:r>
            <a:r>
              <a:rPr lang="ru-RU" sz="1000" i="1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сведения </a:t>
            </a:r>
            <a:r>
              <a:rPr lang="ru-RU" sz="1000" b="1" i="1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течение ОДНОГО месяца</a:t>
            </a:r>
            <a:r>
              <a:rPr lang="ru-RU" sz="1000" i="1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после </a:t>
            </a:r>
            <a:r>
              <a:rPr lang="ru-RU" sz="1000" i="1" dirty="0" smtClean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 апреля 2022 года. </a:t>
            </a:r>
            <a:r>
              <a:rPr lang="ru-RU" sz="1000" i="1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Представление уточненных сведений предусматривает </a:t>
            </a:r>
            <a:r>
              <a:rPr lang="ru-RU" sz="1000" i="1" dirty="0" smtClean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представление </a:t>
            </a:r>
            <a:r>
              <a:rPr lang="ru-RU" sz="1000" i="1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только справки о доходах, расходах, об имуществе и обязательствах имущественного характера, </a:t>
            </a:r>
            <a:r>
              <a:rPr lang="ru-RU" sz="1000" b="1" i="1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которой не отражены или не полностью отражены какие-либо сведения либо имеются </a:t>
            </a:r>
            <a:r>
              <a:rPr lang="ru-RU" sz="1000" b="1" i="1" dirty="0" smtClean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ошибки (которые уточняются)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6858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Отдел по профилактике коррупционных и иных правонарушений администрации Губернатора Новосибирской области и Правительства Новосибирской области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58627" y="438767"/>
            <a:ext cx="3579720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Актуальные вопросы при подготовке </a:t>
            </a:r>
            <a:endParaRPr lang="ru-RU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 декларационной кампании </a:t>
            </a:r>
            <a:endParaRPr lang="ru-RU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2022 года</a:t>
            </a:r>
            <a:endParaRPr lang="ru-RU" sz="1600" b="1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" name="Google Shape;23636;p72"/>
          <p:cNvGrpSpPr/>
          <p:nvPr/>
        </p:nvGrpSpPr>
        <p:grpSpPr>
          <a:xfrm>
            <a:off x="1827238" y="974974"/>
            <a:ext cx="478945" cy="474743"/>
            <a:chOff x="0" y="0"/>
            <a:chExt cx="386015" cy="38449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7" name="Google Shape;23637;p72"/>
            <p:cNvSpPr/>
            <p:nvPr/>
          </p:nvSpPr>
          <p:spPr>
            <a:xfrm>
              <a:off x="189980" y="189980"/>
              <a:ext cx="60190" cy="60190"/>
            </a:xfrm>
            <a:custGeom>
              <a:avLst/>
              <a:gdLst/>
              <a:ahLst/>
              <a:cxnLst/>
              <a:rect l="l" t="t" r="r" b="b"/>
              <a:pathLst>
                <a:path w="2296" h="2296" extrusionOk="0">
                  <a:moveTo>
                    <a:pt x="592" y="0"/>
                  </a:moveTo>
                  <a:lnTo>
                    <a:pt x="0" y="592"/>
                  </a:lnTo>
                  <a:lnTo>
                    <a:pt x="1704" y="2295"/>
                  </a:lnTo>
                  <a:lnTo>
                    <a:pt x="2295" y="1703"/>
                  </a:lnTo>
                  <a:lnTo>
                    <a:pt x="592" y="0"/>
                  </a:ln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lang="ru-RU"/>
            </a:p>
          </p:txBody>
        </p:sp>
        <p:sp>
          <p:nvSpPr>
            <p:cNvPr id="8" name="Google Shape;23638;p72"/>
            <p:cNvSpPr/>
            <p:nvPr/>
          </p:nvSpPr>
          <p:spPr>
            <a:xfrm>
              <a:off x="0" y="0"/>
              <a:ext cx="247889" cy="247889"/>
            </a:xfrm>
            <a:custGeom>
              <a:avLst/>
              <a:gdLst/>
              <a:ahLst/>
              <a:cxnLst/>
              <a:rect l="l" t="t" r="r" b="b"/>
              <a:pathLst>
                <a:path w="9456" h="9456" extrusionOk="0">
                  <a:moveTo>
                    <a:pt x="4721" y="1"/>
                  </a:moveTo>
                  <a:cubicBezTo>
                    <a:pt x="2108" y="1"/>
                    <a:pt x="1" y="2108"/>
                    <a:pt x="1" y="4721"/>
                  </a:cubicBezTo>
                  <a:cubicBezTo>
                    <a:pt x="1" y="7334"/>
                    <a:pt x="2108" y="9456"/>
                    <a:pt x="4721" y="9456"/>
                  </a:cubicBezTo>
                  <a:cubicBezTo>
                    <a:pt x="7334" y="9456"/>
                    <a:pt x="9456" y="7334"/>
                    <a:pt x="9456" y="4721"/>
                  </a:cubicBezTo>
                  <a:cubicBezTo>
                    <a:pt x="9456" y="2108"/>
                    <a:pt x="7334" y="1"/>
                    <a:pt x="4721" y="1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lang="ru-RU"/>
            </a:p>
          </p:txBody>
        </p:sp>
        <p:sp>
          <p:nvSpPr>
            <p:cNvPr id="9" name="Google Shape;23639;p72"/>
            <p:cNvSpPr/>
            <p:nvPr/>
          </p:nvSpPr>
          <p:spPr>
            <a:xfrm>
              <a:off x="28390" y="28391"/>
              <a:ext cx="191134" cy="191134"/>
            </a:xfrm>
            <a:custGeom>
              <a:avLst/>
              <a:gdLst/>
              <a:ahLst/>
              <a:cxnLst/>
              <a:rect l="l" t="t" r="r" b="b"/>
              <a:pathLst>
                <a:path w="7291" h="7291" extrusionOk="0">
                  <a:moveTo>
                    <a:pt x="3638" y="0"/>
                  </a:moveTo>
                  <a:cubicBezTo>
                    <a:pt x="1632" y="0"/>
                    <a:pt x="0" y="1631"/>
                    <a:pt x="0" y="3638"/>
                  </a:cubicBezTo>
                  <a:cubicBezTo>
                    <a:pt x="0" y="5659"/>
                    <a:pt x="1632" y="7290"/>
                    <a:pt x="3638" y="7290"/>
                  </a:cubicBezTo>
                  <a:cubicBezTo>
                    <a:pt x="5659" y="7290"/>
                    <a:pt x="7290" y="5659"/>
                    <a:pt x="7290" y="3638"/>
                  </a:cubicBezTo>
                  <a:cubicBezTo>
                    <a:pt x="7290" y="1631"/>
                    <a:pt x="5659" y="0"/>
                    <a:pt x="3638" y="0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lang="ru-RU"/>
            </a:p>
          </p:txBody>
        </p:sp>
        <p:sp>
          <p:nvSpPr>
            <p:cNvPr id="10" name="Google Shape;23640;p72"/>
            <p:cNvSpPr/>
            <p:nvPr/>
          </p:nvSpPr>
          <p:spPr>
            <a:xfrm>
              <a:off x="217217" y="218738"/>
              <a:ext cx="168798" cy="165757"/>
            </a:xfrm>
            <a:custGeom>
              <a:avLst/>
              <a:gdLst/>
              <a:ahLst/>
              <a:cxnLst/>
              <a:rect l="l" t="t" r="r" b="b"/>
              <a:pathLst>
                <a:path w="6439" h="6323" extrusionOk="0">
                  <a:moveTo>
                    <a:pt x="1293" y="0"/>
                  </a:moveTo>
                  <a:cubicBezTo>
                    <a:pt x="1145" y="0"/>
                    <a:pt x="997" y="58"/>
                    <a:pt x="881" y="173"/>
                  </a:cubicBezTo>
                  <a:lnTo>
                    <a:pt x="232" y="823"/>
                  </a:lnTo>
                  <a:cubicBezTo>
                    <a:pt x="1" y="1054"/>
                    <a:pt x="1" y="1415"/>
                    <a:pt x="232" y="1646"/>
                  </a:cubicBezTo>
                  <a:lnTo>
                    <a:pt x="4735" y="6150"/>
                  </a:lnTo>
                  <a:cubicBezTo>
                    <a:pt x="4851" y="6265"/>
                    <a:pt x="4999" y="6323"/>
                    <a:pt x="5147" y="6323"/>
                  </a:cubicBezTo>
                  <a:cubicBezTo>
                    <a:pt x="5295" y="6323"/>
                    <a:pt x="5443" y="6265"/>
                    <a:pt x="5558" y="6150"/>
                  </a:cubicBezTo>
                  <a:lnTo>
                    <a:pt x="6208" y="5500"/>
                  </a:lnTo>
                  <a:cubicBezTo>
                    <a:pt x="6439" y="5269"/>
                    <a:pt x="6439" y="4908"/>
                    <a:pt x="6208" y="4677"/>
                  </a:cubicBezTo>
                  <a:lnTo>
                    <a:pt x="1704" y="173"/>
                  </a:lnTo>
                  <a:cubicBezTo>
                    <a:pt x="1588" y="58"/>
                    <a:pt x="1441" y="0"/>
                    <a:pt x="1293" y="0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lang="ru-RU"/>
            </a:p>
          </p:txBody>
        </p:sp>
        <p:sp>
          <p:nvSpPr>
            <p:cNvPr id="11" name="Google Shape;23641;p72"/>
            <p:cNvSpPr/>
            <p:nvPr/>
          </p:nvSpPr>
          <p:spPr>
            <a:xfrm>
              <a:off x="228961" y="219105"/>
              <a:ext cx="157054" cy="155560"/>
            </a:xfrm>
            <a:custGeom>
              <a:avLst/>
              <a:gdLst/>
              <a:ahLst/>
              <a:cxnLst/>
              <a:rect l="l" t="t" r="r" b="b"/>
              <a:pathLst>
                <a:path w="5991" h="5934" extrusionOk="0">
                  <a:moveTo>
                    <a:pt x="25" y="582"/>
                  </a:moveTo>
                  <a:cubicBezTo>
                    <a:pt x="17" y="590"/>
                    <a:pt x="8" y="598"/>
                    <a:pt x="0" y="607"/>
                  </a:cubicBezTo>
                  <a:lnTo>
                    <a:pt x="25" y="582"/>
                  </a:lnTo>
                  <a:close/>
                  <a:moveTo>
                    <a:pt x="845" y="1"/>
                  </a:moveTo>
                  <a:cubicBezTo>
                    <a:pt x="697" y="1"/>
                    <a:pt x="549" y="58"/>
                    <a:pt x="433" y="174"/>
                  </a:cubicBezTo>
                  <a:lnTo>
                    <a:pt x="25" y="582"/>
                  </a:lnTo>
                  <a:lnTo>
                    <a:pt x="25" y="582"/>
                  </a:lnTo>
                  <a:cubicBezTo>
                    <a:pt x="131" y="483"/>
                    <a:pt x="267" y="434"/>
                    <a:pt x="404" y="434"/>
                  </a:cubicBezTo>
                  <a:cubicBezTo>
                    <a:pt x="552" y="434"/>
                    <a:pt x="700" y="491"/>
                    <a:pt x="808" y="607"/>
                  </a:cubicBezTo>
                  <a:lnTo>
                    <a:pt x="5327" y="5111"/>
                  </a:lnTo>
                  <a:cubicBezTo>
                    <a:pt x="5543" y="5342"/>
                    <a:pt x="5543" y="5703"/>
                    <a:pt x="5327" y="5934"/>
                  </a:cubicBezTo>
                  <a:lnTo>
                    <a:pt x="5760" y="5501"/>
                  </a:lnTo>
                  <a:cubicBezTo>
                    <a:pt x="5991" y="5270"/>
                    <a:pt x="5991" y="4909"/>
                    <a:pt x="5760" y="4678"/>
                  </a:cubicBezTo>
                  <a:lnTo>
                    <a:pt x="1256" y="174"/>
                  </a:lnTo>
                  <a:cubicBezTo>
                    <a:pt x="1140" y="58"/>
                    <a:pt x="993" y="1"/>
                    <a:pt x="845" y="1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lang="ru-RU"/>
            </a:p>
          </p:txBody>
        </p:sp>
        <p:sp>
          <p:nvSpPr>
            <p:cNvPr id="12" name="Google Shape;23642;p72"/>
            <p:cNvSpPr/>
            <p:nvPr/>
          </p:nvSpPr>
          <p:spPr>
            <a:xfrm>
              <a:off x="300476" y="300476"/>
              <a:ext cx="54134" cy="54134"/>
            </a:xfrm>
            <a:custGeom>
              <a:avLst/>
              <a:gdLst/>
              <a:ahLst/>
              <a:cxnLst/>
              <a:rect l="l" t="t" r="r" b="b"/>
              <a:pathLst>
                <a:path w="2065" h="2065" extrusionOk="0">
                  <a:moveTo>
                    <a:pt x="1458" y="0"/>
                  </a:moveTo>
                  <a:lnTo>
                    <a:pt x="0" y="1473"/>
                  </a:lnTo>
                  <a:lnTo>
                    <a:pt x="592" y="2064"/>
                  </a:lnTo>
                  <a:lnTo>
                    <a:pt x="2065" y="607"/>
                  </a:lnTo>
                  <a:lnTo>
                    <a:pt x="1458" y="0"/>
                  </a:ln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lang="ru-RU"/>
            </a:p>
          </p:txBody>
        </p:sp>
        <p:sp>
          <p:nvSpPr>
            <p:cNvPr id="13" name="Google Shape;23643;p72"/>
            <p:cNvSpPr/>
            <p:nvPr/>
          </p:nvSpPr>
          <p:spPr>
            <a:xfrm>
              <a:off x="278901" y="280317"/>
              <a:ext cx="55209" cy="50464"/>
            </a:xfrm>
            <a:custGeom>
              <a:avLst/>
              <a:gdLst/>
              <a:ahLst/>
              <a:cxnLst/>
              <a:rect l="l" t="t" r="r" b="b"/>
              <a:pathLst>
                <a:path w="2106" h="1925" extrusionOk="0">
                  <a:moveTo>
                    <a:pt x="1771" y="0"/>
                  </a:moveTo>
                  <a:cubicBezTo>
                    <a:pt x="1713" y="0"/>
                    <a:pt x="1653" y="26"/>
                    <a:pt x="1603" y="91"/>
                  </a:cubicBezTo>
                  <a:lnTo>
                    <a:pt x="130" y="1549"/>
                  </a:lnTo>
                  <a:cubicBezTo>
                    <a:pt x="1" y="1693"/>
                    <a:pt x="102" y="1924"/>
                    <a:pt x="289" y="1924"/>
                  </a:cubicBezTo>
                  <a:cubicBezTo>
                    <a:pt x="347" y="1924"/>
                    <a:pt x="405" y="1910"/>
                    <a:pt x="448" y="1866"/>
                  </a:cubicBezTo>
                  <a:lnTo>
                    <a:pt x="1920" y="394"/>
                  </a:lnTo>
                  <a:cubicBezTo>
                    <a:pt x="2105" y="242"/>
                    <a:pt x="1947" y="0"/>
                    <a:pt x="1771" y="0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lang="ru-RU"/>
            </a:p>
          </p:txBody>
        </p:sp>
        <p:sp>
          <p:nvSpPr>
            <p:cNvPr id="14" name="Google Shape;23644;p72"/>
            <p:cNvSpPr/>
            <p:nvPr/>
          </p:nvSpPr>
          <p:spPr>
            <a:xfrm>
              <a:off x="83625" y="56755"/>
              <a:ext cx="87453" cy="95396"/>
            </a:xfrm>
            <a:custGeom>
              <a:avLst/>
              <a:gdLst/>
              <a:ahLst/>
              <a:cxnLst/>
              <a:rect l="l" t="t" r="r" b="b"/>
              <a:pathLst>
                <a:path w="3336" h="3639" extrusionOk="0">
                  <a:moveTo>
                    <a:pt x="1529" y="1"/>
                  </a:moveTo>
                  <a:cubicBezTo>
                    <a:pt x="1161" y="1"/>
                    <a:pt x="789" y="133"/>
                    <a:pt x="492" y="405"/>
                  </a:cubicBezTo>
                  <a:cubicBezTo>
                    <a:pt x="174" y="694"/>
                    <a:pt x="1" y="1098"/>
                    <a:pt x="1" y="1517"/>
                  </a:cubicBezTo>
                  <a:cubicBezTo>
                    <a:pt x="1" y="1863"/>
                    <a:pt x="257" y="2036"/>
                    <a:pt x="513" y="2036"/>
                  </a:cubicBezTo>
                  <a:cubicBezTo>
                    <a:pt x="770" y="2036"/>
                    <a:pt x="1026" y="1863"/>
                    <a:pt x="1026" y="1517"/>
                  </a:cubicBezTo>
                  <a:cubicBezTo>
                    <a:pt x="1026" y="1236"/>
                    <a:pt x="1270" y="1011"/>
                    <a:pt x="1549" y="1011"/>
                  </a:cubicBezTo>
                  <a:cubicBezTo>
                    <a:pt x="1557" y="1011"/>
                    <a:pt x="1566" y="1011"/>
                    <a:pt x="1574" y="1011"/>
                  </a:cubicBezTo>
                  <a:cubicBezTo>
                    <a:pt x="1820" y="1040"/>
                    <a:pt x="2022" y="1242"/>
                    <a:pt x="2051" y="1488"/>
                  </a:cubicBezTo>
                  <a:cubicBezTo>
                    <a:pt x="2051" y="1704"/>
                    <a:pt x="1935" y="1892"/>
                    <a:pt x="1748" y="1979"/>
                  </a:cubicBezTo>
                  <a:cubicBezTo>
                    <a:pt x="1300" y="2181"/>
                    <a:pt x="1011" y="2628"/>
                    <a:pt x="1026" y="3119"/>
                  </a:cubicBezTo>
                  <a:cubicBezTo>
                    <a:pt x="1026" y="3408"/>
                    <a:pt x="1257" y="3639"/>
                    <a:pt x="1531" y="3639"/>
                  </a:cubicBezTo>
                  <a:cubicBezTo>
                    <a:pt x="1820" y="3639"/>
                    <a:pt x="2051" y="3422"/>
                    <a:pt x="2051" y="3133"/>
                  </a:cubicBezTo>
                  <a:cubicBezTo>
                    <a:pt x="2051" y="3047"/>
                    <a:pt x="2108" y="2960"/>
                    <a:pt x="2181" y="2931"/>
                  </a:cubicBezTo>
                  <a:cubicBezTo>
                    <a:pt x="3032" y="2527"/>
                    <a:pt x="3335" y="1459"/>
                    <a:pt x="2801" y="679"/>
                  </a:cubicBezTo>
                  <a:cubicBezTo>
                    <a:pt x="2505" y="234"/>
                    <a:pt x="2020" y="1"/>
                    <a:pt x="1529" y="1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lang="ru-RU"/>
            </a:p>
          </p:txBody>
        </p:sp>
        <p:sp>
          <p:nvSpPr>
            <p:cNvPr id="15" name="Google Shape;23645;p72"/>
            <p:cNvSpPr/>
            <p:nvPr/>
          </p:nvSpPr>
          <p:spPr>
            <a:xfrm>
              <a:off x="110496" y="165364"/>
              <a:ext cx="26897" cy="28050"/>
            </a:xfrm>
            <a:custGeom>
              <a:avLst/>
              <a:gdLst/>
              <a:ahLst/>
              <a:cxnLst/>
              <a:rect l="l" t="t" r="r" b="b"/>
              <a:pathLst>
                <a:path w="1026" h="1070" extrusionOk="0">
                  <a:moveTo>
                    <a:pt x="513" y="1"/>
                  </a:moveTo>
                  <a:cubicBezTo>
                    <a:pt x="257" y="1"/>
                    <a:pt x="1" y="174"/>
                    <a:pt x="1" y="520"/>
                  </a:cubicBezTo>
                  <a:lnTo>
                    <a:pt x="1" y="549"/>
                  </a:lnTo>
                  <a:cubicBezTo>
                    <a:pt x="1" y="838"/>
                    <a:pt x="232" y="1069"/>
                    <a:pt x="506" y="1069"/>
                  </a:cubicBezTo>
                  <a:cubicBezTo>
                    <a:pt x="795" y="1069"/>
                    <a:pt x="1026" y="838"/>
                    <a:pt x="1026" y="549"/>
                  </a:cubicBezTo>
                  <a:lnTo>
                    <a:pt x="1026" y="520"/>
                  </a:lnTo>
                  <a:cubicBezTo>
                    <a:pt x="1026" y="174"/>
                    <a:pt x="769" y="1"/>
                    <a:pt x="513" y="1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lang="ru-RU"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6" y="3159648"/>
            <a:ext cx="2206083" cy="243165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4788" y="3100892"/>
            <a:ext cx="2306277" cy="393558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100" y="2895487"/>
            <a:ext cx="2183535" cy="304909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189" y="2709164"/>
            <a:ext cx="1554615" cy="49054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9586" y="2995295"/>
            <a:ext cx="1554615" cy="47641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6742" y="2788963"/>
            <a:ext cx="1554615" cy="528341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246410" y="2794240"/>
            <a:ext cx="1794244" cy="355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800" b="1" i="1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КУДА ПРЕДСТАВЛЯЮТСЯ СВЕДЕНИЯ</a:t>
            </a:r>
            <a:r>
              <a:rPr lang="en-US" sz="800" b="1" i="1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907808" y="3126451"/>
            <a:ext cx="1079929" cy="224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800" b="1" i="1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КОГО И КЕМ</a:t>
            </a:r>
            <a:r>
              <a:rPr lang="en-US" sz="800" b="1" i="1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722777" y="2850952"/>
            <a:ext cx="2078456" cy="438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700" b="1" i="1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КАКОЙ ОТЧЕТНЫЙ</a:t>
            </a:r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700" b="1" i="1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ПЕРИОД</a:t>
            </a:r>
            <a:r>
              <a:rPr lang="ru-RU" sz="700" b="1" i="1" dirty="0" smtClean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700" b="1" i="1" dirty="0" smtClean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700" b="1" i="1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КАКУЮ ОТЧЕТНУЮ ДАТУ?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5194" y="3628490"/>
            <a:ext cx="216865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006666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В отдел по профилактике коррупционных и иных правонарушений администрации Губернатора Новосибирской области и Правительства Новосибирской области</a:t>
            </a:r>
            <a:endParaRPr lang="ru-RU" sz="1100" dirty="0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291" y="3233500"/>
            <a:ext cx="256334" cy="361196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1990213" y="3795140"/>
            <a:ext cx="2790362" cy="57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На </a:t>
            </a:r>
            <a:r>
              <a:rPr lang="ru-RU" sz="1000" b="1" dirty="0"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себя</a:t>
            </a:r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000" b="1" dirty="0"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Супругу (а)</a:t>
            </a:r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000" b="1" dirty="0"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Несовершеннолетнего ребенка</a:t>
            </a:r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335794" y="3436871"/>
            <a:ext cx="220073" cy="388284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2196086" y="4318382"/>
            <a:ext cx="2424422" cy="2712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0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руководителями и заместителями руководителей ОИОГВ НСО</a:t>
            </a:r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0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0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руководителями и заместителями руководителей структурных </a:t>
            </a:r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0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подразделений администрации Губернатора НСО и Правительства НСО</a:t>
            </a:r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0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0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гражданскими служащими в администрации, должности которых включены в Перечень, утвержденный приказом администрации Губернатора НСО и Правительства НСО</a:t>
            </a:r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0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21.12.2020 № </a:t>
            </a:r>
            <a:r>
              <a:rPr lang="ru-RU" sz="1000" i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138</a:t>
            </a:r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9861" y="3274823"/>
            <a:ext cx="313625" cy="321879"/>
          </a:xfrm>
          <a:prstGeom prst="rect">
            <a:avLst/>
          </a:prstGeom>
        </p:spPr>
      </p:pic>
      <p:sp>
        <p:nvSpPr>
          <p:cNvPr id="37" name="Прямоугольник 36"/>
          <p:cNvSpPr/>
          <p:nvPr/>
        </p:nvSpPr>
        <p:spPr>
          <a:xfrm>
            <a:off x="4490353" y="3552659"/>
            <a:ext cx="2432640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000" b="1" dirty="0"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Отчетный период – </a:t>
            </a:r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000" b="1" i="1" u="sng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1 января 2021 года по 31 декабря 2021 года </a:t>
            </a:r>
            <a:r>
              <a:rPr lang="ru-RU" sz="1000" b="1" i="1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</a:t>
            </a:r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000" b="1" i="1" dirty="0">
                <a:solidFill>
                  <a:srgbClr val="ED7D3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000" b="1" dirty="0"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Отчетная дата – </a:t>
            </a:r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000" b="1" i="1" u="sng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 декабря 2021 года </a:t>
            </a:r>
            <a:r>
              <a:rPr lang="ru-RU" sz="1000" b="1" i="1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**</a:t>
            </a:r>
            <a:endParaRPr lang="ru-RU" sz="1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39" y="5562048"/>
            <a:ext cx="2164386" cy="3755074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04268">
            <a:off x="384188" y="5433499"/>
            <a:ext cx="1554615" cy="476410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 rot="21085741">
            <a:off x="593071" y="5569497"/>
            <a:ext cx="1136850" cy="224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800" b="1" i="1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КАКОЙ ФОРМЕ</a:t>
            </a:r>
            <a:r>
              <a:rPr lang="en-US" sz="800" b="1" i="1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-55638" y="5929341"/>
            <a:ext cx="2316005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000" b="1" i="1" dirty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форме справки, утвержденной Указом Президента РФ </a:t>
            </a:r>
            <a:endParaRPr lang="ru-RU" sz="1000" b="1" i="1" dirty="0" smtClean="0">
              <a:solidFill>
                <a:srgbClr val="000000"/>
              </a:solidFill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000" b="1" i="1" dirty="0" smtClean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 </a:t>
            </a:r>
            <a:r>
              <a:rPr lang="ru-RU" sz="1000" b="1" i="1" dirty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23 июня 2014 </a:t>
            </a:r>
            <a:r>
              <a:rPr lang="ru-RU" sz="1000" b="1" i="1" dirty="0" smtClean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года </a:t>
            </a:r>
            <a:r>
              <a:rPr lang="ru-RU" sz="1000" b="1" i="1" dirty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460</a:t>
            </a:r>
            <a:endParaRPr lang="ru-RU" sz="1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7296" y="7018351"/>
            <a:ext cx="2201493" cy="2298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810" algn="just">
              <a:lnSpc>
                <a:spcPct val="107000"/>
              </a:lnSpc>
              <a:spcAft>
                <a:spcPts val="0"/>
              </a:spcAft>
            </a:pPr>
            <a:r>
              <a:rPr lang="ru-RU" sz="1000" b="1" dirty="0"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 1 июля 2021 года </a:t>
            </a:r>
            <a:r>
              <a:rPr lang="ru-RU" sz="1000" b="1" dirty="0" smtClean="0"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действует новая форма </a:t>
            </a:r>
            <a:r>
              <a:rPr lang="ru-RU" sz="1000" b="1" dirty="0"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справки. </a:t>
            </a:r>
            <a:r>
              <a:rPr lang="ru-RU" sz="1000" b="1" dirty="0" smtClean="0"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Актуальная </a:t>
            </a:r>
            <a:r>
              <a:rPr lang="ru-RU" sz="1000" b="1" dirty="0"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версия специального программного обеспечения «Справки БК»</a:t>
            </a:r>
            <a:r>
              <a:rPr lang="ru-RU" sz="1000" dirty="0"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dirty="0">
                <a:solidFill>
                  <a:srgbClr val="ED7D3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2.5.0</a:t>
            </a:r>
            <a:r>
              <a:rPr lang="ru-RU" sz="1000" b="1" dirty="0">
                <a:solidFill>
                  <a:srgbClr val="ED7D3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000" b="1" u="sng" dirty="0"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скачивания </a:t>
            </a:r>
            <a:r>
              <a:rPr lang="ru-RU" sz="1000" b="1" u="sng" dirty="0" smtClean="0"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размещена по адресам</a:t>
            </a:r>
            <a:r>
              <a:rPr lang="ru-RU" sz="1000" u="sng" dirty="0" smtClean="0"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R="3810" algn="just">
              <a:lnSpc>
                <a:spcPct val="107000"/>
              </a:lnSpc>
              <a:spcAft>
                <a:spcPts val="0"/>
              </a:spcAft>
            </a:pPr>
            <a:endParaRPr lang="ru-RU" sz="1000" u="sng" dirty="0" smtClean="0">
              <a:solidFill>
                <a:srgbClr val="0066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3810" algn="just">
              <a:lnSpc>
                <a:spcPct val="107000"/>
              </a:lnSpc>
            </a:pPr>
            <a:r>
              <a:rPr lang="ru-RU" sz="1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http://</a:t>
            </a:r>
            <a:r>
              <a:rPr lang="ru-RU" sz="1000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www.kremlin.ru/structure/councils#institution-12</a:t>
            </a:r>
            <a:endParaRPr lang="ru-RU" sz="1000" u="sng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3810" algn="just">
              <a:lnSpc>
                <a:spcPct val="107000"/>
              </a:lnSpc>
            </a:pPr>
            <a:endParaRPr lang="ru-RU" sz="1000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3810" algn="just">
              <a:lnSpc>
                <a:spcPct val="107000"/>
              </a:lnSpc>
            </a:pP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https://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gossluzhba.gov.ru/anticorruption/spravki_bk</a:t>
            </a:r>
            <a:endParaRPr lang="ru-RU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907807" y="7268536"/>
            <a:ext cx="3728123" cy="289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i="1" u="sng" dirty="0" smtClean="0">
                <a:solidFill>
                  <a:srgbClr val="ED7D31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ОБРАЩАЕМ </a:t>
            </a:r>
            <a:r>
              <a:rPr lang="ru-RU" sz="1200" b="1" i="1" u="sng" dirty="0">
                <a:solidFill>
                  <a:srgbClr val="ED7D31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ВНИМАНИЕ НА СЛЕДУЮЩЕЕ:</a:t>
            </a:r>
            <a:endParaRPr lang="ru-RU" sz="12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Google Shape;584;p37"/>
          <p:cNvSpPr/>
          <p:nvPr/>
        </p:nvSpPr>
        <p:spPr>
          <a:xfrm>
            <a:off x="2535045" y="7203122"/>
            <a:ext cx="401042" cy="414714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ln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US" sz="800" b="1" dirty="0">
                <a:solidFill>
                  <a:srgbClr val="833C0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new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2352206" y="7637424"/>
            <a:ext cx="4570787" cy="1360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61290" algn="just">
              <a:lnSpc>
                <a:spcPct val="107000"/>
              </a:lnSpc>
              <a:spcAft>
                <a:spcPts val="0"/>
              </a:spcAft>
            </a:pPr>
            <a:r>
              <a:rPr lang="ru-RU" sz="1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Сведения о получении дохода от </a:t>
            </a:r>
            <a:r>
              <a:rPr lang="ru-RU" sz="11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продажи, о приобретении, </a:t>
            </a:r>
            <a:r>
              <a:rPr lang="ru-RU" sz="1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наличии, об отчуждении в результате безвозмездной сделки </a:t>
            </a:r>
            <a:endParaRPr lang="ru-RU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161290" algn="just">
              <a:lnSpc>
                <a:spcPct val="107000"/>
              </a:lnSpc>
              <a:spcAft>
                <a:spcPts val="0"/>
              </a:spcAft>
            </a:pPr>
            <a:r>
              <a:rPr lang="ru-RU" sz="1100" b="1" i="1" dirty="0">
                <a:solidFill>
                  <a:srgbClr val="0066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цифровых финансовых активов, цифровых прав, включающих одновременно цифровые финансовые активы и иные цифровые права, утилитарных цифровых прав, цифровой валюты</a:t>
            </a:r>
            <a:r>
              <a:rPr lang="ru-RU" sz="1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отражаются в соответствующих разделах </a:t>
            </a:r>
            <a:r>
              <a:rPr lang="ru-RU" sz="11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справки</a:t>
            </a:r>
            <a:endParaRPr lang="ru-RU" sz="1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1" name="Стрелка вниз 50"/>
          <p:cNvSpPr/>
          <p:nvPr/>
        </p:nvSpPr>
        <p:spPr>
          <a:xfrm rot="5400000" flipH="1" flipV="1">
            <a:off x="3155157" y="9036224"/>
            <a:ext cx="291304" cy="430203"/>
          </a:xfrm>
          <a:prstGeom prst="downArrow">
            <a:avLst/>
          </a:prstGeom>
          <a:solidFill>
            <a:schemeClr val="accent2">
              <a:alpha val="89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670663" y="8866903"/>
            <a:ext cx="3122971" cy="900437"/>
          </a:xfrm>
          <a:prstGeom prst="rect">
            <a:avLst/>
          </a:prstGeom>
          <a:solidFill>
            <a:schemeClr val="accent2">
              <a:alpha val="4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100" b="1" i="1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разделе </a:t>
            </a:r>
            <a:r>
              <a:rPr lang="ru-RU" sz="1100" b="1" i="1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1,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100" b="1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lang="ru-RU" sz="1100" b="1" i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азделе 2, </a:t>
            </a:r>
            <a:endParaRPr lang="ru-RU" sz="1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100" b="1" i="1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подразделах 3.3., 3.4.,3.5. раздела 3, </a:t>
            </a:r>
            <a:endParaRPr lang="ru-RU" sz="1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100" b="1" i="1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разделе 7</a:t>
            </a:r>
            <a:endParaRPr lang="ru-RU" sz="1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Google Shape;584;p37"/>
          <p:cNvSpPr/>
          <p:nvPr/>
        </p:nvSpPr>
        <p:spPr>
          <a:xfrm>
            <a:off x="123709" y="6624191"/>
            <a:ext cx="468629" cy="391201"/>
          </a:xfrm>
          <a:custGeom>
            <a:avLst/>
            <a:gdLst/>
            <a:ahLst/>
            <a:cxnLst/>
            <a:rect l="l" t="t" r="r" b="b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ln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US" sz="800" b="1" dirty="0">
                <a:solidFill>
                  <a:srgbClr val="833C0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new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48410" y="4800718"/>
            <a:ext cx="217127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1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*сведения представляются за отчетный период – </a:t>
            </a:r>
            <a:endParaRPr lang="ru-RU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200" b="1" i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разделы 1, 2, 7</a:t>
            </a:r>
            <a:endParaRPr lang="ru-RU" sz="1200" b="1" dirty="0">
              <a:solidFill>
                <a:schemeClr val="accent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1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**сведения представляются на отчетную дату – </a:t>
            </a:r>
            <a:endParaRPr lang="ru-RU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200" b="1" i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разделы 3, 4, 5, </a:t>
            </a:r>
            <a:r>
              <a:rPr lang="ru-RU" sz="1200" b="1" i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endParaRPr lang="ru-RU" sz="1200" dirty="0">
              <a:solidFill>
                <a:schemeClr val="accent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935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дпись 14"/>
          <p:cNvSpPr txBox="1">
            <a:spLocks noChangeArrowheads="1"/>
          </p:cNvSpPr>
          <p:nvPr/>
        </p:nvSpPr>
        <p:spPr bwMode="auto">
          <a:xfrm>
            <a:off x="164158" y="1263567"/>
            <a:ext cx="2052161" cy="293331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</a:t>
            </a: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Сведения о получении дохода от продажи, о приобретении, о наличии, об отчуждении в результате безвозмездной сделки 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1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цифровых финансовых активов, цифровых прав, включающих одновременно цифровые финансовые активы и иные цифровые права, утилитарных цифровых прав, цифровой валюты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отражаются в соответствующих разделах справок.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Надпись 585"/>
          <p:cNvSpPr txBox="1">
            <a:spLocks noChangeArrowheads="1"/>
          </p:cNvSpPr>
          <p:nvPr/>
        </p:nvSpPr>
        <p:spPr bwMode="auto">
          <a:xfrm>
            <a:off x="2371006" y="6850280"/>
            <a:ext cx="2051885" cy="186897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indent="857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50" b="1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</a:t>
            </a:r>
            <a:r>
              <a:rPr kumimoji="0" lang="ru-RU" altLang="ru-RU" sz="1150" b="0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1150" b="1" i="0" u="none" strike="noStrike" cap="none" normalizeH="0" baseline="0" dirty="0" smtClean="0">
                <a:ln>
                  <a:noFill/>
                </a:ln>
                <a:solidFill>
                  <a:srgbClr val="ED7D3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разделе 3</a:t>
            </a:r>
            <a:r>
              <a:rPr kumimoji="0" lang="ru-RU" altLang="ru-RU" sz="1150" b="0" i="0" u="none" strike="noStrike" cap="none" normalizeH="0" baseline="0" dirty="0" smtClean="0">
                <a:ln>
                  <a:noFill/>
                </a:ln>
                <a:solidFill>
                  <a:srgbClr val="ED7D3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1150" b="0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следует указывать сведения об объектах недвижимости </a:t>
            </a:r>
            <a:r>
              <a:rPr kumimoji="0" lang="ru-RU" altLang="ru-RU" sz="1150" b="1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точном соответствии с информацией, содержащейся в документах о правах на объекты недвижимого имущества.</a:t>
            </a:r>
            <a:endParaRPr kumimoji="0" lang="ru-RU" altLang="ru-RU" sz="11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Надпись 59"/>
          <p:cNvSpPr txBox="1">
            <a:spLocks noChangeArrowheads="1"/>
          </p:cNvSpPr>
          <p:nvPr/>
        </p:nvSpPr>
        <p:spPr bwMode="auto">
          <a:xfrm>
            <a:off x="306014" y="304474"/>
            <a:ext cx="1867237" cy="73024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1" u="none" strike="noStrike" cap="none" normalizeH="0" baseline="0" dirty="0" smtClean="0">
                <a:ln>
                  <a:noFill/>
                </a:ln>
                <a:solidFill>
                  <a:srgbClr val="ED7D3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ОБРАЩАЕМ ВНИМАНИЕ НА СЛЕДУЮЩЕЕ: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Надпись 608"/>
          <p:cNvSpPr txBox="1">
            <a:spLocks noChangeArrowheads="1"/>
          </p:cNvSpPr>
          <p:nvPr/>
        </p:nvSpPr>
        <p:spPr bwMode="auto">
          <a:xfrm>
            <a:off x="4547937" y="302807"/>
            <a:ext cx="2225931" cy="619424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55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55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55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55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55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55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55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55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55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55888" algn="l"/>
              </a:tabLst>
            </a:pP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 При заполнении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55888" algn="l"/>
              </a:tabLst>
            </a:pP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ED7D3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раздела 4: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55888" algn="l"/>
              </a:tabLst>
            </a:pP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655888" algn="l"/>
              </a:tabLst>
            </a:pP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указывать, в том числе счета, открытые для погашения кредита;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55888" algn="l"/>
              </a:tabLst>
            </a:pP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655888" algn="l"/>
              </a:tabLst>
            </a:pP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запрашивать справки (выписки по счетам)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банках и иных кредитных организаций, содержащие сведения:</a:t>
            </a:r>
          </a:p>
          <a:p>
            <a:pPr marR="0" lvl="0" indent="857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55888" algn="l"/>
              </a:tabLst>
            </a:pPr>
            <a:endParaRPr lang="ru-RU" altLang="ru-RU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indent="857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655888" algn="l"/>
              </a:tabLst>
            </a:pP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 остатке средств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каждом счете на 31.12.2021;</a:t>
            </a:r>
          </a:p>
          <a:p>
            <a:pPr marR="0" lvl="0" indent="857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55888" algn="l"/>
              </a:tabLst>
            </a:pP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indent="857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655888" algn="l"/>
              </a:tabLst>
            </a:pP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сумме дохода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(капитализация, %) за 2021 год по каждому вкладу (счету), в том числе закрытому на 31.12.2021;</a:t>
            </a:r>
          </a:p>
          <a:p>
            <a:pPr marR="0" lvl="0" indent="857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55888" algn="l"/>
              </a:tabLst>
            </a:pP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indent="857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655888" algn="l"/>
              </a:tabLst>
            </a:pP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размере обязательства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(оставшегося непогашенным долга) по состоянию на 31.12.2021;</a:t>
            </a:r>
          </a:p>
          <a:p>
            <a:pPr marR="0" lvl="0" indent="857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55888" algn="l"/>
              </a:tabLst>
            </a:pP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indent="857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655888" algn="l"/>
              </a:tabLst>
            </a:pP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движении денежных средств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 счету за 2021 год (если общая сумма денежных поступлений на счет за 2021 год превышает общий доход декларанта и его супруги (а) за 2018, 2019 и 2020 годы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55888" algn="l"/>
              </a:tabLs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Надпись 583"/>
          <p:cNvSpPr txBox="1">
            <a:spLocks noChangeArrowheads="1"/>
          </p:cNvSpPr>
          <p:nvPr/>
        </p:nvSpPr>
        <p:spPr bwMode="auto">
          <a:xfrm>
            <a:off x="186904" y="7156873"/>
            <a:ext cx="2029414" cy="215566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indent="857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3</a:t>
            </a: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ED7D3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разделе 1 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сумму доходов от реализации недвижимого имущества, транспортных средств и иного имущества </a:t>
            </a: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указывать в соответствии с подтверждающими документами 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kumimoji="0" lang="ru-RU" altLang="ru-RU" sz="1100" b="0" i="1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совершении сделок </a:t>
            </a:r>
            <a:r>
              <a:rPr kumimoji="0" lang="ru-RU" altLang="ru-RU" sz="1100" b="0" i="1" u="sng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сохранять договоры купли-продажи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Надпись 582"/>
          <p:cNvSpPr txBox="1">
            <a:spLocks noChangeArrowheads="1"/>
          </p:cNvSpPr>
          <p:nvPr/>
        </p:nvSpPr>
        <p:spPr bwMode="auto">
          <a:xfrm>
            <a:off x="2371006" y="302524"/>
            <a:ext cx="2051885" cy="526823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indent="90488"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90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4.</a:t>
            </a:r>
            <a:r>
              <a:rPr kumimoji="0" lang="ru-RU" altLang="ru-RU" sz="1100" b="1" i="1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ED7D3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В разделе 2</a:t>
            </a:r>
            <a:r>
              <a:rPr kumimoji="0" lang="ru-RU" altLang="ru-RU" sz="1100" b="1" i="1" u="none" strike="noStrike" cap="none" normalizeH="0" baseline="0" dirty="0" smtClean="0">
                <a:ln>
                  <a:noFill/>
                </a:ln>
                <a:solidFill>
                  <a:srgbClr val="ED7D3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расходы отражаются если:</a:t>
            </a:r>
          </a:p>
          <a:p>
            <a:pPr marL="0" marR="0" lvl="0" indent="90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90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69875" algn="l"/>
              </a:tabLst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в отчетном периоде декларантом, его супругой(ом) и (или) несовершеннолетним ребенком </a:t>
            </a: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СОВЕРШЕНА(Ы) СДЕЛКА(И)</a:t>
            </a: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по приобретению земельного участка, другого объекта недвижимости, транспортного средства, ценных бумаг, акций (долей участия, паев в уставных (складочных) капиталах организаций) </a:t>
            </a:r>
            <a:r>
              <a:rPr kumimoji="0" lang="ru-RU" altLang="ru-RU" sz="1100" b="0" i="1" u="none" strike="noStrike" cap="none" normalizeH="0" baseline="0" dirty="0" smtClean="0">
                <a:ln>
                  <a:noFill/>
                </a:ln>
                <a:solidFill>
                  <a:srgbClr val="ED7D3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цифровых финансовых активов, цифровой валюты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ED7D3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               </a:t>
            </a:r>
          </a:p>
          <a:p>
            <a:pPr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9875" algn="l"/>
              </a:tabLst>
            </a:pPr>
            <a:endParaRPr lang="ru-RU" altLang="ru-RU" sz="400" dirty="0">
              <a:solidFill>
                <a:srgbClr val="ED7D31"/>
              </a:solidFill>
              <a:latin typeface="Tahoma" panose="020B0604030504040204" pitchFamily="34" charset="0"/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9875" algn="l"/>
              </a:tabLst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ED7D3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</a:t>
            </a: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+</a:t>
            </a:r>
          </a:p>
          <a:p>
            <a:pPr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9875" algn="l"/>
              </a:tabLst>
            </a:pPr>
            <a:endParaRPr kumimoji="0" lang="ru-RU" altLang="ru-RU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90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69875" algn="l"/>
              </a:tabLst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сумма сделок </a:t>
            </a: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ПРЕВЫШАЕТ общий доход служащего и его супруги (супруга) </a:t>
            </a:r>
            <a:r>
              <a:rPr kumimoji="0" lang="ru-RU" altLang="ru-RU" sz="1100" b="1" i="0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за ТРИ последних года</a:t>
            </a:r>
            <a:r>
              <a:rPr kumimoji="0" lang="ru-RU" altLang="ru-RU" sz="1100" b="0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, 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предшествующих отчетному периоду (за 2018, 2019, 2020 годы).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90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904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Надпись 60"/>
          <p:cNvSpPr txBox="1">
            <a:spLocks noChangeArrowheads="1"/>
          </p:cNvSpPr>
          <p:nvPr/>
        </p:nvSpPr>
        <p:spPr bwMode="auto">
          <a:xfrm>
            <a:off x="164157" y="5345348"/>
            <a:ext cx="2052161" cy="92668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55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55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55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55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55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55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55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55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558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indent="857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55888" algn="l"/>
              </a:tabLst>
            </a:pP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2.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ED7D3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На титульном листе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ED7D3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справки указывать при наличии </a:t>
            </a: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страховой номер индивидуального лицевого счета (СНИЛС)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.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55888" algn="l"/>
              </a:tabLs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Прямоугольник 55"/>
          <p:cNvSpPr>
            <a:spLocks noChangeArrowheads="1"/>
          </p:cNvSpPr>
          <p:nvPr/>
        </p:nvSpPr>
        <p:spPr bwMode="auto">
          <a:xfrm>
            <a:off x="398552" y="4531098"/>
            <a:ext cx="1583372" cy="692716"/>
          </a:xfrm>
          <a:prstGeom prst="rect">
            <a:avLst/>
          </a:prstGeom>
          <a:solidFill>
            <a:srgbClr val="ED7D31">
              <a:alpha val="43137"/>
            </a:srgbClr>
          </a:solidFill>
          <a:ln w="9525">
            <a:solidFill>
              <a:srgbClr val="00666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разделах 1, 2, 7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подразделах 3.3., 3.4.,3.5. раздела 3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Прямоугольник 581"/>
          <p:cNvSpPr>
            <a:spLocks noChangeArrowheads="1"/>
          </p:cNvSpPr>
          <p:nvPr/>
        </p:nvSpPr>
        <p:spPr bwMode="auto">
          <a:xfrm>
            <a:off x="313050" y="6371486"/>
            <a:ext cx="1839914" cy="652945"/>
          </a:xfrm>
          <a:prstGeom prst="rect">
            <a:avLst/>
          </a:prstGeom>
          <a:solidFill>
            <a:srgbClr val="ED7D31">
              <a:alpha val="41176"/>
            </a:srgbClr>
          </a:solidFill>
          <a:ln w="9525" algn="in">
            <a:solidFill>
              <a:srgbClr val="006666"/>
            </a:solidFill>
            <a:miter lim="800000"/>
            <a:headEnd/>
            <a:tailEnd/>
          </a:ln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С ноября 2013 года СНИЛС присваивается новорожденным в </a:t>
            </a:r>
            <a:r>
              <a:rPr kumimoji="0" lang="ru-RU" altLang="ru-RU" sz="1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беззаявительном</a:t>
            </a:r>
            <a:r>
              <a:rPr kumimoji="0" lang="ru-RU" altLang="ru-RU" sz="1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порядке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AutoShape 34"/>
          <p:cNvSpPr>
            <a:spLocks/>
          </p:cNvSpPr>
          <p:nvPr/>
        </p:nvSpPr>
        <p:spPr bwMode="auto">
          <a:xfrm>
            <a:off x="108259" y="984703"/>
            <a:ext cx="409582" cy="368488"/>
          </a:xfrm>
          <a:custGeom>
            <a:avLst/>
            <a:gdLst>
              <a:gd name="T0" fmla="*/ 8403 w 16708"/>
              <a:gd name="T1" fmla="*/ 1048 h 16611"/>
              <a:gd name="T2" fmla="*/ 8500 w 16708"/>
              <a:gd name="T3" fmla="*/ 951 h 16611"/>
              <a:gd name="T4" fmla="*/ 8865 w 16708"/>
              <a:gd name="T5" fmla="*/ 658 h 16611"/>
              <a:gd name="T6" fmla="*/ 9450 w 16708"/>
              <a:gd name="T7" fmla="*/ 317 h 16611"/>
              <a:gd name="T8" fmla="*/ 9839 w 16708"/>
              <a:gd name="T9" fmla="*/ 171 h 16611"/>
              <a:gd name="T10" fmla="*/ 10497 w 16708"/>
              <a:gd name="T11" fmla="*/ 25 h 16611"/>
              <a:gd name="T12" fmla="*/ 15344 w 16708"/>
              <a:gd name="T13" fmla="*/ 1 h 16611"/>
              <a:gd name="T14" fmla="*/ 15465 w 16708"/>
              <a:gd name="T15" fmla="*/ 1 h 16611"/>
              <a:gd name="T16" fmla="*/ 15855 w 16708"/>
              <a:gd name="T17" fmla="*/ 122 h 16611"/>
              <a:gd name="T18" fmla="*/ 16294 w 16708"/>
              <a:gd name="T19" fmla="*/ 415 h 16611"/>
              <a:gd name="T20" fmla="*/ 16391 w 16708"/>
              <a:gd name="T21" fmla="*/ 537 h 16611"/>
              <a:gd name="T22" fmla="*/ 16561 w 16708"/>
              <a:gd name="T23" fmla="*/ 780 h 16611"/>
              <a:gd name="T24" fmla="*/ 16659 w 16708"/>
              <a:gd name="T25" fmla="*/ 1048 h 16611"/>
              <a:gd name="T26" fmla="*/ 16708 w 16708"/>
              <a:gd name="T27" fmla="*/ 1486 h 16611"/>
              <a:gd name="T28" fmla="*/ 16708 w 16708"/>
              <a:gd name="T29" fmla="*/ 5992 h 16611"/>
              <a:gd name="T30" fmla="*/ 16635 w 16708"/>
              <a:gd name="T31" fmla="*/ 6625 h 16611"/>
              <a:gd name="T32" fmla="*/ 16391 w 16708"/>
              <a:gd name="T33" fmla="*/ 7258 h 16611"/>
              <a:gd name="T34" fmla="*/ 16342 w 16708"/>
              <a:gd name="T35" fmla="*/ 7453 h 16611"/>
              <a:gd name="T36" fmla="*/ 16196 w 16708"/>
              <a:gd name="T37" fmla="*/ 7770 h 16611"/>
              <a:gd name="T38" fmla="*/ 15928 w 16708"/>
              <a:gd name="T39" fmla="*/ 8160 h 16611"/>
              <a:gd name="T40" fmla="*/ 7891 w 16708"/>
              <a:gd name="T41" fmla="*/ 16197 h 16611"/>
              <a:gd name="T42" fmla="*/ 7794 w 16708"/>
              <a:gd name="T43" fmla="*/ 16294 h 16611"/>
              <a:gd name="T44" fmla="*/ 7574 w 16708"/>
              <a:gd name="T45" fmla="*/ 16465 h 16611"/>
              <a:gd name="T46" fmla="*/ 7185 w 16708"/>
              <a:gd name="T47" fmla="*/ 16586 h 16611"/>
              <a:gd name="T48" fmla="*/ 6941 w 16708"/>
              <a:gd name="T49" fmla="*/ 16611 h 16611"/>
              <a:gd name="T50" fmla="*/ 6503 w 16708"/>
              <a:gd name="T51" fmla="*/ 16562 h 16611"/>
              <a:gd name="T52" fmla="*/ 6235 w 16708"/>
              <a:gd name="T53" fmla="*/ 16465 h 16611"/>
              <a:gd name="T54" fmla="*/ 5991 w 16708"/>
              <a:gd name="T55" fmla="*/ 16294 h 16611"/>
              <a:gd name="T56" fmla="*/ 414 w 16708"/>
              <a:gd name="T57" fmla="*/ 10839 h 16611"/>
              <a:gd name="T58" fmla="*/ 268 w 16708"/>
              <a:gd name="T59" fmla="*/ 10595 h 16611"/>
              <a:gd name="T60" fmla="*/ 24 w 16708"/>
              <a:gd name="T61" fmla="*/ 10108 h 16611"/>
              <a:gd name="T62" fmla="*/ 0 w 16708"/>
              <a:gd name="T63" fmla="*/ 9889 h 16611"/>
              <a:gd name="T64" fmla="*/ 0 w 16708"/>
              <a:gd name="T65" fmla="*/ 9718 h 16611"/>
              <a:gd name="T66" fmla="*/ 122 w 16708"/>
              <a:gd name="T67" fmla="*/ 9329 h 16611"/>
              <a:gd name="T68" fmla="*/ 414 w 16708"/>
              <a:gd name="T69" fmla="*/ 8842 h 16611"/>
              <a:gd name="T70" fmla="*/ 12519 w 16708"/>
              <a:gd name="T71" fmla="*/ 4190 h 16611"/>
              <a:gd name="T72" fmla="*/ 12689 w 16708"/>
              <a:gd name="T73" fmla="*/ 4336 h 16611"/>
              <a:gd name="T74" fmla="*/ 13030 w 16708"/>
              <a:gd name="T75" fmla="*/ 4482 h 16611"/>
              <a:gd name="T76" fmla="*/ 13249 w 16708"/>
              <a:gd name="T77" fmla="*/ 4482 h 16611"/>
              <a:gd name="T78" fmla="*/ 13615 w 16708"/>
              <a:gd name="T79" fmla="*/ 4433 h 16611"/>
              <a:gd name="T80" fmla="*/ 13882 w 16708"/>
              <a:gd name="T81" fmla="*/ 4190 h 16611"/>
              <a:gd name="T82" fmla="*/ 14029 w 16708"/>
              <a:gd name="T83" fmla="*/ 4044 h 16611"/>
              <a:gd name="T84" fmla="*/ 14150 w 16708"/>
              <a:gd name="T85" fmla="*/ 3727 h 16611"/>
              <a:gd name="T86" fmla="*/ 14175 w 16708"/>
              <a:gd name="T87" fmla="*/ 3557 h 16611"/>
              <a:gd name="T88" fmla="*/ 14102 w 16708"/>
              <a:gd name="T89" fmla="*/ 3167 h 16611"/>
              <a:gd name="T90" fmla="*/ 13882 w 16708"/>
              <a:gd name="T91" fmla="*/ 2850 h 16611"/>
              <a:gd name="T92" fmla="*/ 13761 w 16708"/>
              <a:gd name="T93" fmla="*/ 2728 h 16611"/>
              <a:gd name="T94" fmla="*/ 13444 w 16708"/>
              <a:gd name="T95" fmla="*/ 2582 h 16611"/>
              <a:gd name="T96" fmla="*/ 13249 w 16708"/>
              <a:gd name="T97" fmla="*/ 2558 h 16611"/>
              <a:gd name="T98" fmla="*/ 12859 w 16708"/>
              <a:gd name="T99" fmla="*/ 2655 h 16611"/>
              <a:gd name="T100" fmla="*/ 12519 w 16708"/>
              <a:gd name="T101" fmla="*/ 2850 h 16611"/>
              <a:gd name="T102" fmla="*/ 12445 w 16708"/>
              <a:gd name="T103" fmla="*/ 2996 h 16611"/>
              <a:gd name="T104" fmla="*/ 12324 w 16708"/>
              <a:gd name="T105" fmla="*/ 3362 h 16611"/>
              <a:gd name="T106" fmla="*/ 12324 w 16708"/>
              <a:gd name="T107" fmla="*/ 3557 h 16611"/>
              <a:gd name="T108" fmla="*/ 12372 w 16708"/>
              <a:gd name="T109" fmla="*/ 3873 h 16611"/>
              <a:gd name="T110" fmla="*/ 12519 w 16708"/>
              <a:gd name="T111" fmla="*/ 4190 h 16611"/>
              <a:gd name="T112" fmla="*/ 0 w 16708"/>
              <a:gd name="T113" fmla="*/ 0 h 16611"/>
              <a:gd name="T114" fmla="*/ 16708 w 16708"/>
              <a:gd name="T115" fmla="*/ 16611 h 16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T112" t="T113" r="T114" b="T115"/>
            <a:pathLst>
              <a:path w="16708" h="16611" fill="none" extrusionOk="0">
                <a:moveTo>
                  <a:pt x="414" y="8842"/>
                </a:move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close/>
              </a:path>
            </a:pathLst>
          </a:custGeom>
          <a:solidFill>
            <a:srgbClr val="FFC000"/>
          </a:solidFill>
          <a:ln w="12700">
            <a:solidFill>
              <a:srgbClr val="ED7D31"/>
            </a:solidFill>
            <a:miter lim="800000"/>
            <a:headEnd type="none" w="sm" len="sm"/>
            <a:tailEnd type="none" w="sm" len="sm"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600" b="1" i="0" u="none" strike="noStrike" cap="none" normalizeH="0" baseline="0" smtClean="0">
                <a:ln>
                  <a:noFill/>
                </a:ln>
                <a:solidFill>
                  <a:srgbClr val="833C0B"/>
                </a:solidFill>
                <a:effectLst/>
                <a:ea typeface="Tahoma" panose="020B0604030504040204" pitchFamily="34" charset="0"/>
              </a:rPr>
              <a:t>new</a:t>
            </a:r>
            <a:endParaRPr kumimoji="0" lang="en-US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Надпись 604"/>
          <p:cNvSpPr txBox="1">
            <a:spLocks noChangeArrowheads="1"/>
          </p:cNvSpPr>
          <p:nvPr/>
        </p:nvSpPr>
        <p:spPr bwMode="auto">
          <a:xfrm>
            <a:off x="2497023" y="5666902"/>
            <a:ext cx="1833562" cy="816400"/>
          </a:xfrm>
          <a:prstGeom prst="rect">
            <a:avLst/>
          </a:prstGeom>
          <a:solidFill>
            <a:srgbClr val="ED7D31">
              <a:alpha val="41176"/>
            </a:srgbClr>
          </a:solidFill>
          <a:ln w="9525">
            <a:solidFill>
              <a:srgbClr val="00666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К справке прилагаются документы, подтверждающие совершение сделки</a:t>
            </a:r>
            <a:endParaRPr kumimoji="0" lang="ru-RU" altLang="ru-RU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Надпись 605"/>
          <p:cNvSpPr txBox="1">
            <a:spLocks noChangeArrowheads="1"/>
          </p:cNvSpPr>
          <p:nvPr/>
        </p:nvSpPr>
        <p:spPr bwMode="auto">
          <a:xfrm>
            <a:off x="4632158" y="6850280"/>
            <a:ext cx="1976193" cy="1582905"/>
          </a:xfrm>
          <a:prstGeom prst="rect">
            <a:avLst/>
          </a:prstGeom>
          <a:solidFill>
            <a:srgbClr val="ED7D31">
              <a:alpha val="41176"/>
            </a:srgbClr>
          </a:solidFill>
          <a:ln w="9525">
            <a:solidFill>
              <a:srgbClr val="00666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К справке прилагается выписка банка о движении денежных средств по счету, сумма поступлений указывается в справке</a:t>
            </a:r>
            <a:endParaRPr kumimoji="0" lang="ru-RU" altLang="ru-RU" sz="11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5" name="Google Shape;768;p37"/>
          <p:cNvSpPr/>
          <p:nvPr/>
        </p:nvSpPr>
        <p:spPr>
          <a:xfrm>
            <a:off x="284259" y="209363"/>
            <a:ext cx="353415" cy="305944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ru-RU"/>
          </a:p>
        </p:txBody>
      </p:sp>
      <p:sp>
        <p:nvSpPr>
          <p:cNvPr id="48" name="Rectangle 67"/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80" name="Rectangle 79"/>
          <p:cNvSpPr>
            <a:spLocks noChangeArrowheads="1"/>
          </p:cNvSpPr>
          <p:nvPr/>
        </p:nvSpPr>
        <p:spPr bwMode="auto">
          <a:xfrm>
            <a:off x="0" y="7143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83" name="Стрелка вниз 2082"/>
          <p:cNvSpPr/>
          <p:nvPr/>
        </p:nvSpPr>
        <p:spPr>
          <a:xfrm>
            <a:off x="1130903" y="4269899"/>
            <a:ext cx="217457" cy="190604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1011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</TotalTime>
  <Words>751</Words>
  <Application>Microsoft Office PowerPoint</Application>
  <PresentationFormat>Лист A4 (210x297 мм)</PresentationFormat>
  <Paragraphs>85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Tahoma</vt:lpstr>
      <vt:lpstr>Times New Roman</vt:lpstr>
      <vt:lpstr>Wingdings</vt:lpstr>
      <vt:lpstr>Тема Office</vt:lpstr>
      <vt:lpstr>Презентация PowerPoint</vt:lpstr>
      <vt:lpstr>Презентация PowerPoint</vt:lpstr>
    </vt:vector>
  </TitlesOfParts>
  <Company>PNO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Зимнякова Мария Сергеевна</dc:creator>
  <cp:lastModifiedBy>Долгова Елена Борисовна</cp:lastModifiedBy>
  <cp:revision>32</cp:revision>
  <dcterms:created xsi:type="dcterms:W3CDTF">2021-12-06T05:55:28Z</dcterms:created>
  <dcterms:modified xsi:type="dcterms:W3CDTF">2021-12-08T12:53:17Z</dcterms:modified>
</cp:coreProperties>
</file>