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9" r:id="rId2"/>
    <p:sldId id="301" r:id="rId3"/>
    <p:sldId id="272" r:id="rId4"/>
    <p:sldId id="304" r:id="rId5"/>
    <p:sldId id="309" r:id="rId6"/>
    <p:sldId id="312" r:id="rId7"/>
    <p:sldId id="313" r:id="rId8"/>
    <p:sldId id="305" r:id="rId9"/>
    <p:sldId id="299" r:id="rId10"/>
    <p:sldId id="324" r:id="rId11"/>
    <p:sldId id="326" r:id="rId12"/>
    <p:sldId id="327" r:id="rId13"/>
    <p:sldId id="325" r:id="rId14"/>
    <p:sldId id="328" r:id="rId15"/>
    <p:sldId id="329" r:id="rId16"/>
    <p:sldId id="330" r:id="rId17"/>
    <p:sldId id="331" r:id="rId18"/>
    <p:sldId id="332" r:id="rId19"/>
    <p:sldId id="315" r:id="rId20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0FEF"/>
    <a:srgbClr val="800000"/>
    <a:srgbClr val="244072"/>
    <a:srgbClr val="3C6CC2"/>
    <a:srgbClr val="5D84CB"/>
    <a:srgbClr val="2C4E8C"/>
    <a:srgbClr val="FFEEB7"/>
    <a:srgbClr val="254275"/>
    <a:srgbClr val="82A1D8"/>
    <a:srgbClr val="FFF3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55" autoAdjust="0"/>
    <p:restoredTop sz="94707" autoAdjust="0"/>
  </p:normalViewPr>
  <p:slideViewPr>
    <p:cSldViewPr snapToGrid="0">
      <p:cViewPr varScale="1">
        <p:scale>
          <a:sx n="97" d="100"/>
          <a:sy n="97" d="100"/>
        </p:scale>
        <p:origin x="84" y="37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332"/>
          </a:xfrm>
          <a:prstGeom prst="rect">
            <a:avLst/>
          </a:prstGeom>
        </p:spPr>
        <p:txBody>
          <a:bodyPr vert="horz" lIns="95559" tIns="47780" rIns="95559" bIns="47780" rtlCol="0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6332"/>
          </a:xfrm>
          <a:prstGeom prst="rect">
            <a:avLst/>
          </a:prstGeom>
        </p:spPr>
        <p:txBody>
          <a:bodyPr vert="horz" lIns="95559" tIns="47780" rIns="95559" bIns="47780" rtlCol="0"/>
          <a:lstStyle>
            <a:lvl1pPr algn="r">
              <a:defRPr sz="1300"/>
            </a:lvl1pPr>
          </a:lstStyle>
          <a:p>
            <a:fld id="{B97688B5-B493-4FF5-B26A-5942E6B30258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5559" tIns="47780" rIns="95559" bIns="477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5559" tIns="47780" rIns="95559" bIns="4778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5559" tIns="47780" rIns="95559" bIns="47780" rtlCol="0" anchor="b"/>
          <a:lstStyle>
            <a:lvl1pPr algn="l">
              <a:defRPr sz="13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5559" tIns="47780" rIns="95559" bIns="47780" rtlCol="0" anchor="b"/>
          <a:lstStyle>
            <a:lvl1pPr algn="r">
              <a:defRPr sz="1300"/>
            </a:lvl1pPr>
          </a:lstStyle>
          <a:p>
            <a:fld id="{22CF605C-07E9-4DC3-AE11-C8154E991EB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8884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867410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97446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0182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44905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60410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8893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25594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2105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840934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675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73077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CF605C-07E9-4DC3-AE11-C8154E991EB0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0913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3225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319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9851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54188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98807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4250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618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971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31782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364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96935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6000"/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3526D-A88C-4AA5-BB36-76BAF563C8D6}" type="datetimeFigureOut">
              <a:rPr lang="ru-RU" smtClean="0"/>
              <a:pPr/>
              <a:t>04.06.2019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8E01DE-0BB7-4E28-B082-4D1CD32573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363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microsoft.com/office/2007/relationships/hdphoto" Target="../media/hdphoto2.wdp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87141" y="618771"/>
            <a:ext cx="11261558" cy="5509200"/>
          </a:xfrm>
          <a:prstGeom prst="rect">
            <a:avLst/>
          </a:prstGeom>
          <a:noFill/>
          <a:ln cmpd="sng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Об осуществлении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АНАЛИЗА СВЕДЕНИЙ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о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доходах, расходах, об имуществе и обязательствах имущественного характера, представленных гражданскими (муниципальными) служащими, лицами, замещающими муниципальные должности</a:t>
            </a:r>
            <a:r>
              <a:rPr lang="ru-RU" sz="4400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, </a:t>
            </a:r>
            <a:endParaRPr lang="ru-RU" sz="4400" b="1" dirty="0" smtClean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  <a:cs typeface="Aparajita" panose="020B0604020202020204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1F0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Aparajita" panose="020B0604020202020204" pitchFamily="34" charset="0"/>
              </a:rPr>
              <a:t>в </a:t>
            </a:r>
            <a:r>
              <a:rPr lang="ru-RU" sz="4400" b="1" i="1" dirty="0">
                <a:solidFill>
                  <a:srgbClr val="1F0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Aparajita" panose="020B0604020202020204" pitchFamily="34" charset="0"/>
              </a:rPr>
              <a:t>ходе декларационной кампании 2019 года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3794" y="5826154"/>
            <a:ext cx="1090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БУРКАТСКАЯ ЛЮДМИЛА ФЕДОРОВНА </a:t>
            </a:r>
            <a:r>
              <a:rPr lang="ru-RU" sz="1600" b="1" dirty="0" smtClean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–</a:t>
            </a:r>
            <a:r>
              <a:rPr lang="ru-RU" sz="1600" b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600" b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600" b="1" i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заместитель начальника отдела по профилактике </a:t>
            </a:r>
            <a:endParaRPr lang="ru-RU" sz="1600" b="1" i="1" dirty="0" smtClean="0">
              <a:solidFill>
                <a:srgbClr val="8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600" b="1" i="1" dirty="0" smtClean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коррупционных и </a:t>
            </a:r>
            <a:r>
              <a:rPr lang="ru-RU" sz="1600" b="1" i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иных правонарушений </a:t>
            </a:r>
            <a:r>
              <a:rPr lang="ru-RU" sz="1600" b="1" i="1" dirty="0" err="1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ДОУиГГС</a:t>
            </a:r>
            <a:endParaRPr lang="ru-RU" sz="16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19503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3999" y="59630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86015" y="4538494"/>
            <a:ext cx="10017495" cy="209288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softEdge rad="165100"/>
          </a:effectLst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  <a:r>
              <a:rPr lang="ru-RU" sz="2600" b="1" dirty="0" smtClean="0">
                <a:solidFill>
                  <a:srgbClr val="C0000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НАПРИМЕР,</a:t>
            </a:r>
            <a:r>
              <a:rPr lang="ru-RU" sz="26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 в ходе анализа выявлено, что </a:t>
            </a:r>
            <a:r>
              <a:rPr lang="ru-RU" sz="2600" b="1" dirty="0" smtClean="0">
                <a:solidFill>
                  <a:srgbClr val="0070C0"/>
                </a:solidFill>
                <a:effectLst>
                  <a:outerShdw blurRad="50800" dist="38100" sx="102000" sy="102000" algn="l" rotWithShape="0">
                    <a:schemeClr val="bg1">
                      <a:alpha val="65000"/>
                    </a:scheme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супруга</a:t>
            </a:r>
            <a:r>
              <a:rPr lang="ru-RU" sz="2600" b="1" dirty="0" smtClean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служащего </a:t>
            </a:r>
            <a:r>
              <a:rPr lang="ru-RU" sz="2600" b="1" dirty="0" smtClean="0">
                <a:solidFill>
                  <a:srgbClr val="0070C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замещает </a:t>
            </a:r>
            <a:r>
              <a:rPr lang="ru-RU" sz="2600" b="1" dirty="0">
                <a:solidFill>
                  <a:srgbClr val="0070C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руководящую должность 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в организации, в отношении которой </a:t>
            </a:r>
            <a:r>
              <a:rPr lang="ru-RU" sz="2600" b="1" dirty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служащий осуществляет функции контроля</a:t>
            </a:r>
            <a:r>
              <a:rPr lang="ru-RU" sz="2600" b="1" dirty="0">
                <a:solidFill>
                  <a:schemeClr val="tx2">
                    <a:lumMod val="50000"/>
                  </a:schemeClr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.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effectLst>
                  <a:glow rad="101600">
                    <a:schemeClr val="accent4">
                      <a:satMod val="175000"/>
                      <a:alpha val="40000"/>
                    </a:schemeClr>
                  </a:glow>
                  <a:outerShdw blurRad="50800" dist="38100" sx="5000" sy="5000" algn="l" rotWithShape="0">
                    <a:schemeClr val="bg1">
                      <a:alpha val="40000"/>
                    </a:scheme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Данный факт может быть признаком наличия конфликта интересов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и требует проведения проверки, осуществляемой в соответствии с законодательством 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РФ </a:t>
            </a:r>
            <a:r>
              <a:rPr lang="ru-RU" sz="2600" b="1" dirty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о противодействии коррупции</a:t>
            </a:r>
            <a:r>
              <a:rPr lang="ru-RU" sz="2600" b="1" dirty="0" smtClean="0">
                <a:solidFill>
                  <a:schemeClr val="tx2">
                    <a:lumMod val="75000"/>
                  </a:schemeClr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.</a:t>
            </a:r>
            <a:endParaRPr lang="ru-RU" sz="2600" b="1" dirty="0">
              <a:solidFill>
                <a:schemeClr val="tx2">
                  <a:lumMod val="75000"/>
                </a:schemeClr>
              </a:solidFill>
              <a:latin typeface="Arial Narrow" panose="020B0606020202030204" pitchFamily="34" charset="0"/>
              <a:cs typeface="Andalus" panose="02020603050405020304" pitchFamily="18" charset="-78"/>
            </a:endParaRPr>
          </a:p>
        </p:txBody>
      </p:sp>
      <p:sp>
        <p:nvSpPr>
          <p:cNvPr id="12" name="Shape 2432"/>
          <p:cNvSpPr/>
          <p:nvPr/>
        </p:nvSpPr>
        <p:spPr>
          <a:xfrm>
            <a:off x="80729" y="202098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0729" y="1339915"/>
            <a:ext cx="12022781" cy="2854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ФИО</a:t>
            </a:r>
            <a:r>
              <a:rPr lang="ru-RU" sz="3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, дата рождения, паспортные данные, адрес места регистрации </a:t>
            </a:r>
            <a:r>
              <a:rPr lang="ru-RU" sz="3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лица </a:t>
            </a:r>
            <a:r>
              <a:rPr lang="ru-RU" sz="3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-</a:t>
            </a:r>
            <a:r>
              <a:rPr lang="ru-RU" sz="3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           </a:t>
            </a:r>
            <a:r>
              <a:rPr lang="ru-RU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с </a:t>
            </a:r>
            <a:r>
              <a:rPr lang="ru-RU" sz="3000" dirty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имеющейся актуальной информацией, хранящейся </a:t>
            </a:r>
            <a:r>
              <a:rPr lang="ru-RU" sz="3000" b="1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в 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1С и личном </a:t>
            </a:r>
            <a:r>
              <a:rPr lang="ru-RU" sz="3000" b="1" dirty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деле </a:t>
            </a:r>
            <a:r>
              <a:rPr lang="ru-RU" sz="3000" b="1" dirty="0" smtClean="0">
                <a:ln>
                  <a:solidFill>
                    <a:srgbClr val="FFFF00"/>
                  </a:solidFill>
                </a:ln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лица</a:t>
            </a:r>
            <a:r>
              <a:rPr lang="en-US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r>
              <a:rPr lang="ru-RU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3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сведения </a:t>
            </a:r>
            <a:r>
              <a:rPr lang="ru-RU" sz="3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 месте работы супруги (супруга) </a:t>
            </a:r>
            <a:r>
              <a:rPr lang="ru-RU" sz="3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служащего – </a:t>
            </a:r>
            <a:r>
              <a:rPr lang="ru-RU" sz="3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со сведениями в  </a:t>
            </a:r>
            <a:r>
              <a:rPr lang="ru-RU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открытых источниках </a:t>
            </a:r>
            <a:r>
              <a:rPr lang="ru-RU" sz="3000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информации, в том числе </a:t>
            </a:r>
            <a:r>
              <a:rPr lang="ru-RU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размещенными </a:t>
            </a:r>
            <a:r>
              <a:rPr lang="ru-RU" sz="3000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в информационно-телекоммуникационной сети </a:t>
            </a:r>
            <a:r>
              <a:rPr lang="ru-RU" sz="3000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«Интернет» </a:t>
            </a:r>
            <a:r>
              <a:rPr lang="ru-RU" sz="3000" b="1" dirty="0" smtClean="0">
                <a:solidFill>
                  <a:srgbClr val="1F0FEF"/>
                </a:solidFill>
                <a:effectLst>
                  <a:outerShdw blurRad="50800" dist="38100" sx="1000" sy="1000" algn="l" rotWithShape="0">
                    <a:srgbClr val="FFFF00">
                      <a:alpha val="40000"/>
                    </a:srgbClr>
                  </a:outerShdw>
                </a:effectLst>
                <a:latin typeface="Franklin Gothic Medium Cond" panose="020B0606030402020204" pitchFamily="34" charset="0"/>
              </a:rPr>
              <a:t>(сайты ИФНС, </a:t>
            </a:r>
            <a:r>
              <a:rPr lang="ru-RU" sz="3000" b="1" dirty="0" err="1" smtClean="0">
                <a:solidFill>
                  <a:srgbClr val="1F0FEF"/>
                </a:solidFill>
                <a:effectLst>
                  <a:outerShdw blurRad="50800" dist="38100" sx="1000" sy="1000" algn="l" rotWithShape="0">
                    <a:srgbClr val="FFFF00">
                      <a:alpha val="40000"/>
                    </a:srgbClr>
                  </a:outerShdw>
                </a:effectLst>
                <a:latin typeface="Franklin Gothic Medium Cond" panose="020B0606030402020204" pitchFamily="34" charset="0"/>
              </a:rPr>
              <a:t>Руспрофайл</a:t>
            </a:r>
            <a:r>
              <a:rPr lang="ru-RU" sz="3000" b="1" dirty="0" smtClean="0">
                <a:solidFill>
                  <a:srgbClr val="1F0FEF"/>
                </a:solidFill>
                <a:effectLst>
                  <a:outerShdw blurRad="50800" dist="38100" sx="1000" sy="1000" algn="l" rotWithShape="0">
                    <a:srgbClr val="FFFF00">
                      <a:alpha val="40000"/>
                    </a:srgbClr>
                  </a:outerShdw>
                </a:effectLst>
                <a:latin typeface="Franklin Gothic Medium Cond" panose="020B0606030402020204" pitchFamily="34" charset="0"/>
              </a:rPr>
              <a:t>)</a:t>
            </a:r>
            <a:r>
              <a:rPr lang="en-US" sz="3000" b="1" dirty="0" smtClean="0">
                <a:solidFill>
                  <a:srgbClr val="1F0FEF"/>
                </a:solidFill>
                <a:effectLst>
                  <a:outerShdw blurRad="50800" dist="38100" sx="1000" sy="1000" algn="l" rotWithShape="0">
                    <a:srgbClr val="FFFF00">
                      <a:alpha val="40000"/>
                    </a:srgbClr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3000" b="1" u="sng" dirty="0">
              <a:solidFill>
                <a:srgbClr val="1F0FEF"/>
              </a:solidFill>
              <a:effectLst>
                <a:outerShdw blurRad="50800" dist="38100" sx="1000" sy="1000" algn="l" rotWithShape="0">
                  <a:srgbClr val="FFFF00">
                    <a:alpha val="40000"/>
                  </a:srgbClr>
                </a:outerShdw>
              </a:effectLst>
              <a:latin typeface="Franklin Gothic Medium Cond" panose="020B06060304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862" y="59630"/>
            <a:ext cx="886691" cy="107913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99" y="4538494"/>
            <a:ext cx="1582517" cy="2079523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994136" y="247558"/>
            <a:ext cx="271112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ТИТУЛЬНЫЙ ЛИСТ: 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66461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0748" y="84767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7964129" y="231926"/>
            <a:ext cx="4060723" cy="46166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1 «Сведения о доходах»: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10813" y="4598679"/>
            <a:ext cx="10314039" cy="221599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88900"/>
          </a:effectLst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38100" algn="l" rotWithShape="0">
                    <a:schemeClr val="accent2">
                      <a:alpha val="40000"/>
                    </a:scheme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ДОХОДЫ ОТ ИНОЙ ОПЛАЧИВАЕМОЙ РАБОТЫ: 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НЕОБХОДИМО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 установить наличие соответствующего уведомления о выполнении иной оплачиваемой работы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.</a:t>
            </a:r>
          </a:p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НЕОБХОДИМО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обращать внимание </a:t>
            </a:r>
            <a:r>
              <a:rPr lang="ru-RU" sz="2400" dirty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на соотношение такого дохода и дохода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, полученного за аналогичный период по основному месту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работы, а также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на соблюдение запрета занятия отдельными видами деятельности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(</a:t>
            </a:r>
            <a:r>
              <a:rPr lang="ru-RU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предпринимательская деятельность, участие в управлении коммерческими организациями).</a:t>
            </a:r>
            <a:endParaRPr lang="ru-RU" dirty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</p:txBody>
      </p:sp>
      <p:sp>
        <p:nvSpPr>
          <p:cNvPr id="12" name="Shape 2432"/>
          <p:cNvSpPr/>
          <p:nvPr/>
        </p:nvSpPr>
        <p:spPr>
          <a:xfrm>
            <a:off x="143324" y="99507"/>
            <a:ext cx="912329" cy="799232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3324" y="1031158"/>
            <a:ext cx="11747478" cy="3293209"/>
          </a:xfrm>
          <a:prstGeom prst="rect">
            <a:avLst/>
          </a:prstGeom>
          <a:noFill/>
          <a:effectLst>
            <a:glow rad="127000">
              <a:srgbClr val="FFFF00"/>
            </a:glow>
            <a:softEdge rad="0"/>
          </a:effectLst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ru-RU" sz="26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сведения </a:t>
            </a:r>
            <a:r>
              <a:rPr lang="ru-RU" sz="26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 доходах от вкладов в банках и иных кредитных организациях </a:t>
            </a:r>
            <a:r>
              <a:rPr lang="ru-RU" sz="2600" b="1" dirty="0" smtClean="0">
                <a:solidFill>
                  <a:srgbClr val="0070C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(строка 4) </a:t>
            </a:r>
            <a:r>
              <a:rPr lang="ru-RU" sz="2600" b="1" dirty="0" smtClean="0">
                <a:solidFill>
                  <a:srgbClr val="1F0FEF"/>
                </a:solidFill>
                <a:latin typeface="Franklin Gothic Medium Cond" panose="020B0606030402020204" pitchFamily="34" charset="0"/>
              </a:rPr>
              <a:t>-         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с разделом 4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«Сведения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 счетах в банках и иных кредитных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организациях»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справки</a:t>
            </a:r>
            <a:r>
              <a:rPr lang="en-US" sz="26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r>
              <a:rPr lang="ru-RU" sz="26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6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сведения </a:t>
            </a:r>
            <a:r>
              <a:rPr lang="ru-RU" sz="26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 доходах, полученных от ценных бумаг и долей участия в коммерческих организациях </a:t>
            </a:r>
            <a:r>
              <a:rPr lang="ru-RU" sz="2600" b="1" dirty="0" smtClean="0">
                <a:solidFill>
                  <a:srgbClr val="0070C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(строка 5) </a:t>
            </a:r>
            <a:r>
              <a:rPr lang="ru-RU" sz="2600" b="1" dirty="0" smtClean="0">
                <a:solidFill>
                  <a:srgbClr val="1F0FEF"/>
                </a:solidFill>
                <a:latin typeface="Franklin Gothic Medium Cond" panose="020B0606030402020204" pitchFamily="34" charset="0"/>
              </a:rPr>
              <a:t>-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со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сведениями, указанными в 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разделе 5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, а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также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в справках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за предыдущие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периоды</a:t>
            </a:r>
            <a:r>
              <a:rPr lang="en-US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600" b="1" dirty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600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6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иные доходы </a:t>
            </a:r>
            <a:r>
              <a:rPr lang="ru-RU" sz="2600" dirty="0">
                <a:solidFill>
                  <a:srgbClr val="0070C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(строка </a:t>
            </a:r>
            <a:r>
              <a:rPr lang="ru-RU" sz="2600" dirty="0" smtClean="0">
                <a:solidFill>
                  <a:srgbClr val="0070C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6) </a:t>
            </a:r>
            <a:r>
              <a:rPr lang="ru-RU" sz="2600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-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 </a:t>
            </a:r>
            <a:r>
              <a:rPr lang="ru-RU" sz="26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соответствующими сведениями других разделов </a:t>
            </a:r>
            <a:r>
              <a:rPr lang="ru-RU" sz="26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справки (например, доход от сдачи в аренду имущества сопоставляется со сведениями о движимом и недвижимом имуществе </a:t>
            </a:r>
            <a:r>
              <a:rPr lang="ru-RU" sz="2600" b="1" dirty="0" smtClean="0">
                <a:solidFill>
                  <a:srgbClr val="002060"/>
                </a:solidFill>
                <a:effectLst>
                  <a:glow rad="127000">
                    <a:srgbClr val="FFFF00"/>
                  </a:glow>
                </a:effectLst>
                <a:latin typeface="Franklin Gothic Medium Cond" panose="020B0606030402020204" pitchFamily="34" charset="0"/>
              </a:rPr>
              <a:t>в подразделах 3.1 и 3.2.)</a:t>
            </a:r>
            <a:endParaRPr lang="ru-RU" sz="2600" b="1" u="sng" dirty="0">
              <a:solidFill>
                <a:srgbClr val="002060"/>
              </a:solidFill>
              <a:effectLst>
                <a:glow rad="127000">
                  <a:srgbClr val="FFFF00"/>
                </a:glow>
              </a:effectLst>
              <a:latin typeface="Franklin Gothic Medium Cond" panose="020B06060304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9810" y="99507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296" y="4735147"/>
            <a:ext cx="1582517" cy="2079523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3763424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853" y="97671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1465006" y="5352384"/>
            <a:ext cx="10599174" cy="1200329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случаях не заполнения раздела 2 при появлении в подразделах 3.1 и 3.2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новых объектов имущества - </a:t>
            </a:r>
            <a:r>
              <a:rPr lang="ru-RU" sz="2400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необходимо уточнить стоимость сделки (сделок)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и соотнести с общим совместным доходом за три года, предшествующих году сделки(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ок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). </a:t>
            </a:r>
            <a:endParaRPr lang="ru-RU" sz="2400" dirty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</p:txBody>
      </p:sp>
      <p:sp>
        <p:nvSpPr>
          <p:cNvPr id="12" name="Shape 2432"/>
          <p:cNvSpPr/>
          <p:nvPr/>
        </p:nvSpPr>
        <p:spPr>
          <a:xfrm>
            <a:off x="147083" y="137567"/>
            <a:ext cx="945507" cy="729077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47083" y="1144450"/>
            <a:ext cx="11917097" cy="38164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ПРОВОДИТСЯ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200" b="1" dirty="0">
                <a:solidFill>
                  <a:srgbClr val="0070C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ОЦЕНКА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наличия либо отсутствия правовых оснований для заполнения </a:t>
            </a:r>
            <a:r>
              <a:rPr lang="ru-RU" sz="22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раздела 2,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УСТАНАВЛИВАЕТСЯ </a:t>
            </a:r>
            <a:r>
              <a:rPr lang="ru-RU" sz="2200" b="1" dirty="0" smtClean="0">
                <a:solidFill>
                  <a:srgbClr val="3C6CC2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СООТВЕТСТВИЕ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доходов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понесенным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расходам</a:t>
            </a:r>
            <a:r>
              <a:rPr lang="ru-RU" sz="2200" dirty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.</a:t>
            </a:r>
            <a:endParaRPr lang="ru-RU" sz="2200" dirty="0" smtClean="0">
              <a:solidFill>
                <a:srgbClr val="002060"/>
              </a:solidFill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2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АНАЛИЗ</a:t>
            </a:r>
            <a:r>
              <a:rPr lang="ru-RU" sz="2200" b="1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 ИСТОЧНИКОВ ПОЛУЧЕНИЯ СРЕДСТВ</a:t>
            </a:r>
            <a:r>
              <a:rPr lang="ru-RU" sz="22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,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за счет которых было приобретено соответствующее имущество, ценные бумаги, акции (их доли):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 ДОХОД, </a:t>
            </a:r>
            <a:r>
              <a:rPr lang="ru-RU" sz="22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полученный от продажи или сдачи в аренду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ДОЛЖЕН ПОДТВЕРЖДАТЬСЯ соответствующими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правоустанавливающими документами (договорами), а также найти свое отражение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1, подразделах 3.1 и 3.2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2C4E8C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ДЕНЕЖНЫЕ СРЕДСТВА, </a:t>
            </a:r>
            <a:r>
              <a:rPr lang="ru-RU" sz="2200" b="1" dirty="0">
                <a:solidFill>
                  <a:srgbClr val="5D84CB"/>
                </a:solidFill>
                <a:latin typeface="Franklin Gothic Medium Cond" panose="020B0606030402020204" pitchFamily="34" charset="0"/>
              </a:rPr>
              <a:t>полученные от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наследования</a:t>
            </a:r>
            <a:r>
              <a:rPr lang="en-US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и дарения,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подтверждаются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соответствующими документами (выпиской из наследственного дела, договором дарения) и указаны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1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22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5D84CB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ДЕНЕЖНЫЕ СРЕДСТВА  (заем, кредит)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подтверждаются договором займа, кредитным договором, сведения о которых могут быть отражены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4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и (или)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подразделе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6.2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2200" b="1" u="sng" dirty="0">
              <a:solidFill>
                <a:srgbClr val="002060"/>
              </a:solidFill>
              <a:effectLst>
                <a:outerShdw blurRad="50800" dist="50800" dir="5400000" sx="101000" sy="101000" algn="ctr" rotWithShape="0">
                  <a:schemeClr val="bg1">
                    <a:alpha val="71000"/>
                  </a:schemeClr>
                </a:outerShdw>
              </a:effectLst>
              <a:latin typeface="Franklin Gothic Medium Cond" panose="020B0606030402020204" pitchFamily="34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300" y="97671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261" y="5238685"/>
            <a:ext cx="1175313" cy="1544432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6" name="Прямоугольник 15"/>
          <p:cNvSpPr/>
          <p:nvPr/>
        </p:nvSpPr>
        <p:spPr>
          <a:xfrm>
            <a:off x="8052619" y="291280"/>
            <a:ext cx="4011561" cy="46166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2 «Сведения о расходах»: </a:t>
            </a:r>
          </a:p>
        </p:txBody>
      </p:sp>
    </p:spTree>
    <p:extLst>
      <p:ext uri="{BB962C8B-B14F-4D97-AF65-F5344CB8AC3E}">
        <p14:creationId xmlns:p14="http://schemas.microsoft.com/office/powerpoint/2010/main" val="2717128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6067" y="87492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70" y="5040078"/>
            <a:ext cx="1251716" cy="1644831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0" name="Shape 2432"/>
          <p:cNvSpPr/>
          <p:nvPr/>
        </p:nvSpPr>
        <p:spPr>
          <a:xfrm>
            <a:off x="196164" y="87492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5848" y="91097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610167" y="291280"/>
            <a:ext cx="4454013" cy="46166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3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«Сведения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об имуществе»: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3870" y="1057811"/>
            <a:ext cx="11897032" cy="347787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ИЗУЧЕНИЮ ПОДЛЕЖАТ сведения 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под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разделов 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3.1 и 3.2: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вид собственности, площадь, адрес регистрации, основания приобретения недвижимости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марка, модель, год выпуска ТС, орган регистрации ТС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dirty="0" smtClean="0">
                <a:solidFill>
                  <a:srgbClr val="00206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ОТСУТСТВИЕ в </a:t>
            </a:r>
            <a:r>
              <a:rPr lang="ru-RU" sz="22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справке за отчетный период сведений об имуществе, ранее указанном в справках за предыдущие отчетные 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периоды -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повод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обратить внимание на отражение дохода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1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либо информацию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7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200" b="1" dirty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ПОЯВЛЕНИЕ в </a:t>
            </a:r>
            <a:r>
              <a:rPr lang="ru-RU" sz="22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отчетном периоде нового </a:t>
            </a:r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имущества - внимание </a:t>
            </a:r>
            <a:r>
              <a:rPr lang="ru-RU" sz="2200" b="1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на: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дату приобретения (наличие объекта в прошлые периоды)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раздел 2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изменение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сумм остатков на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счетах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(раздел 4)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и величину обязательств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(подраздел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6.2)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установление связей с лицом в случае безвозмездной сделки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(раздел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7)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2200" b="1" dirty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ОТСУТСТВИЕ объектов в 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подразделе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3.1 -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обязательно наличие объектов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подразделе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6.1.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2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НАЛИЧИЕ  </a:t>
            </a:r>
            <a:r>
              <a:rPr lang="ru-RU" sz="2200" b="1" dirty="0">
                <a:solidFill>
                  <a:srgbClr val="5D84CB"/>
                </a:solidFill>
                <a:latin typeface="Franklin Gothic Medium Cond" panose="020B0606030402020204" pitchFamily="34" charset="0"/>
              </a:rPr>
              <a:t>жилых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домов, дачи</a:t>
            </a:r>
            <a:r>
              <a:rPr lang="ru-RU" sz="2200" b="1" dirty="0">
                <a:solidFill>
                  <a:srgbClr val="5D84CB"/>
                </a:solidFill>
                <a:latin typeface="Franklin Gothic Medium Cond" panose="020B0606030402020204" pitchFamily="34" charset="0"/>
              </a:rPr>
              <a:t>, садового </a:t>
            </a:r>
            <a:r>
              <a:rPr lang="ru-RU" sz="2200" b="1" dirty="0" smtClean="0">
                <a:solidFill>
                  <a:srgbClr val="5D84CB"/>
                </a:solidFill>
                <a:latin typeface="Franklin Gothic Medium Cond" panose="020B0606030402020204" pitchFamily="34" charset="0"/>
              </a:rPr>
              <a:t>дома -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обязательно наличие земельных участков под ними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   </a:t>
            </a:r>
            <a:endParaRPr lang="ru-RU" sz="2200" b="1" u="sng" dirty="0">
              <a:solidFill>
                <a:srgbClr val="002060"/>
              </a:solidFill>
              <a:effectLst>
                <a:outerShdw blurRad="50800" dist="50800" dir="5400000" sx="101000" sy="101000" algn="ctr" rotWithShape="0">
                  <a:schemeClr val="bg1">
                    <a:alpha val="71000"/>
                  </a:schemeClr>
                </a:outerShdw>
              </a:effectLst>
              <a:latin typeface="Franklin Gothic Medium Cond" panose="020B06060304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595377" y="4826444"/>
            <a:ext cx="10468803" cy="19389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Возможные случаи неполноты и недостоверности сведений: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выявлен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факт появления нового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объекта, а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раздел 2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не заполнен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endParaRPr lang="ru-RU" sz="20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справке(ах)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за отчетный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период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не отражены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объекты,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ранее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принадлежавшие лицу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и членам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семьи, и      не указаны доходы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от продажи объектов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разделе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1 , а также сведения в разделе 7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endParaRPr lang="ru-RU" sz="20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справке за отчетный период указан новый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объект, приобретенный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один из периодов, предшествующих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отчетному, который не был показан ранее.</a:t>
            </a:r>
            <a:endParaRPr lang="ru-RU" sz="2000" b="1" dirty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277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2128" y="47165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00748" y="4567450"/>
            <a:ext cx="9387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cs typeface="Andalus" panose="02020603050405020304" pitchFamily="18" charset="-7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3848" y="3729058"/>
            <a:ext cx="1838156" cy="2415448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0" name="Shape 2432"/>
          <p:cNvSpPr/>
          <p:nvPr/>
        </p:nvSpPr>
        <p:spPr>
          <a:xfrm>
            <a:off x="196164" y="87492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4779" y="23336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139098" y="75170"/>
            <a:ext cx="6915250" cy="83099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4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«Сведения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о счетах в банках и иных кредитных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организациях»: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04800" y="1100088"/>
            <a:ext cx="11572568" cy="2123658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ПРЕДСТАВЛЕННЫЕ СВЕДЕНИЯ сопоставляются с аналогичными сведениями справок предыдущих отчетных периодов (при их наличии):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ДАТА ОТКРЫТИЯ СЧЕТА в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банке или иной кредитной организации должна быть не позднее отчетной </a:t>
            </a: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даты</a:t>
            </a:r>
            <a:r>
              <a:rPr lang="en-US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2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2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ПРИ НАЛИЧИИ КРЕДИТНЫХ ДОГОВОРОВ и </a:t>
            </a:r>
            <a:r>
              <a:rPr lang="ru-RU" sz="22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открытии соответствующих счетов необходимо обращать внимание на отражение сведений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подразделе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6.2.</a:t>
            </a:r>
            <a:endParaRPr lang="ru-RU" sz="22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98669" y="3417667"/>
            <a:ext cx="10655679" cy="323165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Случаи неполноты и недостоверности сведений: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справке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за отчетный период указан банковский счет, открытый ранее отчетного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периода , но 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справках за предыдущие отчетные периоды данный счет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не указывался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(ситуация умышленного сокрытия данного счета ранее с целью осуществления денежных операций и не отражения их 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справке)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endParaRPr lang="ru-RU" sz="2000" b="1" dirty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сумма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остатка на счете на конец отчетного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периода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многократно превышает заработную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плату лица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, супруги (супруга), несовершеннолетних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детей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(необходимо 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запросить пояснения, касающиеся оснований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получения указанной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суммы)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endParaRPr lang="ru-RU" sz="20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справке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указан депозитный счет со значительным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остатком, но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строке 4 раздела 1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отсутствуют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сведения о доходе от вклада в банке или иной кредитной организации.</a:t>
            </a:r>
          </a:p>
        </p:txBody>
      </p:sp>
    </p:spTree>
    <p:extLst>
      <p:ext uri="{BB962C8B-B14F-4D97-AF65-F5344CB8AC3E}">
        <p14:creationId xmlns:p14="http://schemas.microsoft.com/office/powerpoint/2010/main" val="379414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4657" y="75170"/>
            <a:ext cx="2969015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00748" y="4567450"/>
            <a:ext cx="9387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cs typeface="Andalus" panose="02020603050405020304" pitchFamily="18" charset="-78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6" y="4210296"/>
            <a:ext cx="1468394" cy="2119030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0" name="Shape 2432"/>
          <p:cNvSpPr/>
          <p:nvPr/>
        </p:nvSpPr>
        <p:spPr>
          <a:xfrm>
            <a:off x="196164" y="87492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9987" y="11034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57884" y="174084"/>
            <a:ext cx="4896464" cy="46166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5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«Сведения о ценных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бумагах»: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94967" y="1014102"/>
            <a:ext cx="11621729" cy="2554545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ПРИ АНАЛИЗЕ подразделов </a:t>
            </a: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5.1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и 5.2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следует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обратить внимание на обязательность заполнения всех соответствующих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полей</a:t>
            </a:r>
            <a:r>
              <a:rPr lang="en-US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НЕОБХОДИМО УДОСТОВЕРИТЬСЯ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правильности заполнения суммарной декларированной стоимости ценных бумаг, включая долей участия в коммерческих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организациях</a:t>
            </a:r>
            <a:r>
              <a:rPr lang="en-US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НАЛИЧИЕ ФАКТА отчуждения </a:t>
            </a: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ценных бумаг и долей участия в коммерческих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организациях -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оценивается наличие дохода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1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либо информации о безвозмездной сделке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7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НАЛИЧИЕ ФАКТА приобретения ценных бумаг, долей участия в коммерческих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организациях -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оцениваются основания для заполнения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раздела 2.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 </a:t>
            </a:r>
            <a:endParaRPr lang="ru-RU" sz="24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47019" y="3731533"/>
            <a:ext cx="10707329" cy="313932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Факты наличия (возможности возникновения)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конфликта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интересов,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а также несоблюдения установленных требований законодательства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РФ о </a:t>
            </a:r>
            <a:r>
              <a:rPr lang="ru-RU" sz="2200" b="1" dirty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противодействии </a:t>
            </a:r>
            <a:r>
              <a:rPr lang="ru-RU" sz="22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коррупции: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если супруг (супруга), несовершеннолетние дети лица владеют ценными бумагами, акциями (долями участия, паями в уставных (складочных) капиталах организаций) организаций, в отношении которых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служащим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принимались какие-либо решения, в том числе при осуществлении контрольно-надзорных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функций</a:t>
            </a:r>
            <a:r>
              <a:rPr lang="en-US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е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сли вопрос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владения ранее рассматривался  на комиссии по соблюдению требований к служебному поведению и урегулированию конфликта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интересов, то проверяется </a:t>
            </a:r>
            <a:r>
              <a:rPr lang="ru-RU" sz="22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полнота исполнения рекомендаций </a:t>
            </a:r>
            <a:r>
              <a:rPr lang="ru-RU" sz="22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комиссии.</a:t>
            </a:r>
            <a:endParaRPr lang="ru-RU" sz="2200" b="1" dirty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4704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6348" y="87492"/>
            <a:ext cx="2728734" cy="653595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300748" y="4567450"/>
            <a:ext cx="93871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  <a:endParaRPr lang="ru-RU" sz="2800" b="1" dirty="0">
              <a:solidFill>
                <a:srgbClr val="002060"/>
              </a:solidFill>
              <a:latin typeface="Arial Narrow" panose="020B0606020202030204" pitchFamily="34" charset="0"/>
              <a:cs typeface="Andalus" panose="02020603050405020304" pitchFamily="18" charset="-78"/>
            </a:endParaRPr>
          </a:p>
        </p:txBody>
      </p:sp>
      <p:sp>
        <p:nvSpPr>
          <p:cNvPr id="10" name="Shape 2432"/>
          <p:cNvSpPr/>
          <p:nvPr/>
        </p:nvSpPr>
        <p:spPr>
          <a:xfrm>
            <a:off x="196164" y="87492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9672" y="-49382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58581" y="18477"/>
            <a:ext cx="6695767" cy="83099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6 «Сведения об обязательствах имущественного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характера»: </a:t>
            </a:r>
            <a:endParaRPr lang="ru-RU" sz="24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96164" y="882638"/>
            <a:ext cx="11858183" cy="3170099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ПРИ АНАЛИЗЕ подразделов 6.1 и 6.2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следует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обратить внимание на обязательность заполнения всех соответствующих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полей</a:t>
            </a:r>
            <a:r>
              <a:rPr lang="en-US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НЕОБХОДИМО УДОСТОВЕРИТЬСЯ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в отражении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подразделе 6.1.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информации об объектах недвижимости по месту регистрации, если объекты не находятся в собственности </a:t>
            </a:r>
            <a:r>
              <a:rPr lang="en-US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ПРИ НАЛИЧИИ </a:t>
            </a: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ФАКТА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кредитных договоров    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необходимо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обращать внимание на отражение сведений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разделе 4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об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имеющихся счетах,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открытых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при заключении кредитных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договоров</a:t>
            </a:r>
            <a:r>
              <a:rPr lang="en-US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;</a:t>
            </a:r>
            <a:endParaRPr lang="ru-RU" sz="2000" b="1" dirty="0">
              <a:solidFill>
                <a:srgbClr val="002060"/>
              </a:solidFill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ПРИ УКАЗАНИИ в </a:t>
            </a: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графе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«Условия обязательства» </a:t>
            </a:r>
            <a:r>
              <a:rPr lang="ru-RU" sz="2000" b="1" dirty="0">
                <a:solidFill>
                  <a:srgbClr val="3C6CC2"/>
                </a:solidFill>
                <a:latin typeface="Franklin Gothic Medium Cond" panose="020B0606030402020204" pitchFamily="34" charset="0"/>
              </a:rPr>
              <a:t>заложенного имущества </a:t>
            </a:r>
            <a:r>
              <a:rPr lang="ru-RU" sz="20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       </a:t>
            </a:r>
            <a:r>
              <a:rPr lang="ru-RU" sz="20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следует </a:t>
            </a:r>
            <a:r>
              <a:rPr lang="ru-RU" sz="2000" b="1" dirty="0">
                <a:solidFill>
                  <a:srgbClr val="002060"/>
                </a:solidFill>
                <a:latin typeface="Franklin Gothic Medium Cond" panose="020B0606030402020204" pitchFamily="34" charset="0"/>
              </a:rPr>
              <a:t>уточнить необходимость отражения такого имущества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3</a:t>
            </a:r>
            <a:r>
              <a:rPr lang="en-US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;</a:t>
            </a:r>
            <a:endParaRPr lang="ru-RU" sz="20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ru-RU" sz="2000" b="1" dirty="0" smtClean="0">
                <a:solidFill>
                  <a:srgbClr val="3C6CC2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НЕОБХОДИМО ПРОАНАЛИЗИРОВАТЬ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в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части увеличения и (или) уменьшения позиций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разделе 6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</a:rPr>
              <a:t> в сравнении с прошлыми периодами.</a:t>
            </a:r>
            <a:endParaRPr lang="ru-RU" sz="20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300748" y="4052737"/>
            <a:ext cx="9783097" cy="267765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Следует обращать внимание на факты: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Если сумма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выплаченного долга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по обязательствам равна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или превышает общий доход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служащего,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супруги (супруга) и несовершеннолетних (детей) за отчетный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период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(запросить соответствующие пояснения)</a:t>
            </a:r>
            <a:r>
              <a:rPr lang="en-US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;</a:t>
            </a:r>
            <a:endParaRPr lang="ru-RU" sz="2400" b="1" dirty="0" smtClean="0">
              <a:solidFill>
                <a:srgbClr val="002060"/>
              </a:solidFill>
              <a:effectLst>
                <a:outerShdw blurRad="50800" dist="50800" dir="5400000" algn="ctr" rotWithShape="0">
                  <a:schemeClr val="bg1"/>
                </a:outerShdw>
              </a:effectLst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Е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служащий,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супруга (супруг) выступают в качестве кредиторов необходимо сумму предоставленных средств сопоставить с доходами, полученными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ими за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отчетный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период (при необходимости за прошлые периоды)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.</a:t>
            </a:r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69" y="4314945"/>
            <a:ext cx="1673798" cy="2415448"/>
          </a:xfrm>
          <a:prstGeom prst="rect">
            <a:avLst/>
          </a:prstGeom>
          <a:effectLst>
            <a:softEdge rad="228600"/>
          </a:effectLst>
        </p:spPr>
      </p:pic>
    </p:spTree>
    <p:extLst>
      <p:ext uri="{BB962C8B-B14F-4D97-AF65-F5344CB8AC3E}">
        <p14:creationId xmlns:p14="http://schemas.microsoft.com/office/powerpoint/2010/main" val="3049213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8529" y="87492"/>
            <a:ext cx="2856553" cy="684211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10" name="Shape 2432"/>
          <p:cNvSpPr/>
          <p:nvPr/>
        </p:nvSpPr>
        <p:spPr>
          <a:xfrm>
            <a:off x="196164" y="87492"/>
            <a:ext cx="912329" cy="774736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Mark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7121" y="87492"/>
            <a:ext cx="794319" cy="966714"/>
          </a:xfrm>
          <a:prstGeom prst="rect">
            <a:avLst/>
          </a:prstGeom>
          <a:effectLst>
            <a:softEdge rad="508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486400" y="18476"/>
            <a:ext cx="6567948" cy="101566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Раздел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7</a:t>
            </a:r>
            <a:r>
              <a:rPr lang="ru-RU" sz="20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 «Сведения о недвижимом имуществе, транспортных средствах и ценных бумагах, отчужденных в течение отчетного периода в результате безвозмездной </a:t>
            </a:r>
            <a:r>
              <a:rPr lang="ru-RU" sz="20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</a:rPr>
              <a:t>сделки»: </a:t>
            </a:r>
            <a:endParaRPr lang="ru-RU" sz="20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1072" y="1381734"/>
            <a:ext cx="11615458" cy="3108543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  <a:softEdge rad="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</a:rPr>
              <a:t>ПРИ АНАЛИЗЕ УКАЗАННОГО РАЗДЕЛА </a:t>
            </a:r>
            <a:r>
              <a:rPr lang="ru-RU" sz="24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НЕОБХОДИМО ОБРАЩАТЬ ВНИМАНИЕ </a:t>
            </a:r>
            <a:r>
              <a:rPr lang="ru-RU" sz="2400" b="1" dirty="0">
                <a:solidFill>
                  <a:srgbClr val="244072"/>
                </a:solidFill>
                <a:latin typeface="Franklin Gothic Medium Cond" panose="020B0606030402020204" pitchFamily="34" charset="0"/>
              </a:rPr>
              <a:t>на то, что в соответствии с гражданским законодательством под сделкой понимаются действия граждан и юридических лиц, направленные на установление, изменение или прекращение гражданских прав и обязанностей </a:t>
            </a:r>
            <a:r>
              <a:rPr lang="ru-RU" sz="2400" b="1" dirty="0">
                <a:solidFill>
                  <a:srgbClr val="0070C0"/>
                </a:solidFill>
                <a:latin typeface="Franklin Gothic Medium Cond" panose="020B0606030402020204" pitchFamily="34" charset="0"/>
              </a:rPr>
              <a:t>(статья 153 </a:t>
            </a:r>
            <a:r>
              <a:rPr lang="ru-RU" sz="2400" b="1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ГК РФ)</a:t>
            </a:r>
            <a:r>
              <a:rPr lang="en-US" sz="2400" b="1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;</a:t>
            </a:r>
            <a:endParaRPr lang="ru-RU" sz="2400" b="1" dirty="0" smtClean="0">
              <a:solidFill>
                <a:srgbClr val="0070C0"/>
              </a:solidFill>
              <a:latin typeface="Franklin Gothic Medium Cond" panose="020B0606030402020204" pitchFamily="34" charset="0"/>
            </a:endParaRPr>
          </a:p>
          <a:p>
            <a:pPr algn="ctr"/>
            <a:endParaRPr lang="ru-RU" sz="2400" b="1" dirty="0" smtClean="0">
              <a:solidFill>
                <a:srgbClr val="0070C0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2400" b="1" dirty="0" smtClean="0">
                <a:solidFill>
                  <a:srgbClr val="0070C0"/>
                </a:solidFill>
                <a:latin typeface="Franklin Gothic Medium Cond" panose="020B0606030402020204" pitchFamily="34" charset="0"/>
              </a:rPr>
              <a:t>В СЛУЧАЕ, ЕСЛИ</a:t>
            </a:r>
            <a:r>
              <a:rPr lang="ru-RU" sz="2400" b="1" dirty="0" smtClean="0">
                <a:solidFill>
                  <a:srgbClr val="244072"/>
                </a:solidFill>
                <a:latin typeface="Franklin Gothic Medium Cond" panose="020B0606030402020204" pitchFamily="34" charset="0"/>
              </a:rPr>
              <a:t> в </a:t>
            </a:r>
            <a:r>
              <a:rPr lang="ru-RU" sz="2400" b="1" dirty="0">
                <a:solidFill>
                  <a:srgbClr val="244072"/>
                </a:solidFill>
                <a:latin typeface="Franklin Gothic Medium Cond" panose="020B0606030402020204" pitchFamily="34" charset="0"/>
              </a:rPr>
              <a:t>отношении объекта имущества, ранее находившегося в собственности, осуществлена безвозмездная сделка, такая информация должна быть указана </a:t>
            </a:r>
            <a:r>
              <a:rPr lang="ru-RU" sz="2400" b="1" dirty="0">
                <a:solidFill>
                  <a:srgbClr val="244072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в разделе </a:t>
            </a:r>
            <a:r>
              <a:rPr lang="ru-RU" sz="2400" b="1" dirty="0" smtClean="0">
                <a:solidFill>
                  <a:srgbClr val="244072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</a:rPr>
              <a:t>7.</a:t>
            </a:r>
            <a:endParaRPr lang="ru-RU" sz="2400" b="1" dirty="0">
              <a:solidFill>
                <a:srgbClr val="244072"/>
              </a:solidFill>
              <a:effectLst>
                <a:outerShdw blurRad="50800" dist="50800" dir="5400000" algn="ctr" rotWithShape="0">
                  <a:srgbClr val="FFFF00"/>
                </a:outerShdw>
              </a:effectLst>
              <a:latin typeface="Franklin Gothic Medium Cond" panose="020B0606030402020204" pitchFamily="34" charset="0"/>
            </a:endParaRPr>
          </a:p>
          <a:p>
            <a:pPr algn="ctr"/>
            <a:endParaRPr lang="ru-RU" sz="2800" b="1" dirty="0">
              <a:solidFill>
                <a:srgbClr val="244072"/>
              </a:solidFill>
              <a:latin typeface="Franklin Gothic Medium Cond" panose="020B06060304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581" y="4572000"/>
            <a:ext cx="3193026" cy="2117983"/>
          </a:xfrm>
          <a:prstGeom prst="rect">
            <a:avLst/>
          </a:prstGeom>
          <a:effectLst>
            <a:softEdge rad="571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3520959" y="4726078"/>
            <a:ext cx="8309799" cy="169277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effectLst>
            <a:outerShdw blurRad="50800" dist="50800" dir="5400000" algn="ctr" rotWithShape="0">
              <a:schemeClr val="bg1"/>
            </a:outerShdw>
            <a:softEdge rad="1651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srgbClr val="80000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Информация, указанная </a:t>
            </a:r>
            <a:r>
              <a:rPr lang="ru-RU" sz="2600" b="1" dirty="0">
                <a:solidFill>
                  <a:srgbClr val="80000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в </a:t>
            </a:r>
            <a:r>
              <a:rPr lang="ru-RU" sz="2600" b="1" dirty="0" smtClean="0">
                <a:solidFill>
                  <a:srgbClr val="800000"/>
                </a:solidFill>
                <a:effectLst>
                  <a:outerShdw blurRad="50800" dist="50800" dir="5400000" algn="ctr" rotWithShape="0">
                    <a:srgbClr val="FFFF00"/>
                  </a:outerShdw>
                </a:effectLst>
                <a:latin typeface="Franklin Gothic Medium Cond" panose="020B0606030402020204" pitchFamily="34" charset="0"/>
                <a:cs typeface="Andalus" panose="02020603050405020304" pitchFamily="18" charset="-78"/>
              </a:rPr>
              <a:t>разделе 7</a:t>
            </a:r>
            <a:r>
              <a:rPr lang="ru-RU" sz="2600" b="1" dirty="0" smtClean="0">
                <a:solidFill>
                  <a:srgbClr val="80000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, </a:t>
            </a:r>
            <a:r>
              <a:rPr lang="ru-RU" sz="2600" b="1" dirty="0">
                <a:solidFill>
                  <a:srgbClr val="800000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сопоставляется с иными разделами справки за текущий и предыдущие периоды на предмет согласованности отображения соответствующих сведений.</a:t>
            </a:r>
          </a:p>
        </p:txBody>
      </p:sp>
    </p:spTree>
    <p:extLst>
      <p:ext uri="{BB962C8B-B14F-4D97-AF65-F5344CB8AC3E}">
        <p14:creationId xmlns:p14="http://schemas.microsoft.com/office/powerpoint/2010/main" val="22644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23666" y="2489887"/>
            <a:ext cx="9183328" cy="1815882"/>
          </a:xfrm>
          <a:prstGeom prst="rect">
            <a:avLst/>
          </a:prstGeom>
          <a:solidFill>
            <a:schemeClr val="bg2"/>
          </a:solidFill>
          <a:effectLst>
            <a:outerShdw blurRad="50800" dist="50800" dir="5400000" algn="ctr" rotWithShape="0">
              <a:schemeClr val="bg1"/>
            </a:outerShdw>
            <a:softEdge rad="4318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 </a:t>
            </a:r>
            <a:r>
              <a:rPr lang="ru-RU" sz="2800" b="1" dirty="0" smtClean="0">
                <a:solidFill>
                  <a:srgbClr val="3C6CC2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ВЫЯВЛЕНА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достаточная информация, свидетельствующая о представлении недостоверных или неполных сведений, конфликте интересов, иных нарушениях положений антикоррупционного законодательства РФ</a:t>
            </a:r>
            <a:endParaRPr lang="ru-RU" sz="2800" b="1" dirty="0">
              <a:solidFill>
                <a:srgbClr val="002060"/>
              </a:solidFill>
              <a:effectLst>
                <a:outerShdw blurRad="50800" dist="50800" dir="5400000" sx="95000" sy="95000" algn="ctr" rotWithShape="0">
                  <a:schemeClr val="bg1"/>
                </a:outerShdw>
              </a:effectLst>
              <a:latin typeface="Franklin Gothic Medium Cond" panose="020B0606030402020204" pitchFamily="34" charset="0"/>
              <a:ea typeface="Microsoft JhengHei UI" panose="020B0604030504040204" pitchFamily="34" charset="-12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8597" y="19287"/>
            <a:ext cx="6993673" cy="1713814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14" name="Shape 120"/>
          <p:cNvSpPr/>
          <p:nvPr/>
        </p:nvSpPr>
        <p:spPr>
          <a:xfrm rot="6000887">
            <a:off x="5147033" y="-1569664"/>
            <a:ext cx="1923176" cy="6139436"/>
          </a:xfrm>
          <a:custGeom>
            <a:avLst/>
            <a:gdLst>
              <a:gd name="connsiteX0" fmla="*/ 0 w 16825"/>
              <a:gd name="connsiteY0" fmla="*/ 0 h 21600"/>
              <a:gd name="connsiteX1" fmla="*/ 6410 w 16825"/>
              <a:gd name="connsiteY1" fmla="*/ 21600 h 21600"/>
              <a:gd name="connsiteX2" fmla="*/ 11184 w 16825"/>
              <a:gd name="connsiteY2" fmla="*/ 21600 h 21600"/>
              <a:gd name="connsiteX3" fmla="*/ 1855 w 16825"/>
              <a:gd name="connsiteY3" fmla="*/ 0 h 21600"/>
              <a:gd name="connsiteX4" fmla="*/ 0 w 16825"/>
              <a:gd name="connsiteY4" fmla="*/ 0 h 21600"/>
              <a:gd name="connsiteX0" fmla="*/ 0 w 15337"/>
              <a:gd name="connsiteY0" fmla="*/ 0 h 21600"/>
              <a:gd name="connsiteX1" fmla="*/ 6410 w 15337"/>
              <a:gd name="connsiteY1" fmla="*/ 21600 h 21600"/>
              <a:gd name="connsiteX2" fmla="*/ 8948 w 15337"/>
              <a:gd name="connsiteY2" fmla="*/ 21555 h 21600"/>
              <a:gd name="connsiteX3" fmla="*/ 1855 w 15337"/>
              <a:gd name="connsiteY3" fmla="*/ 0 h 21600"/>
              <a:gd name="connsiteX4" fmla="*/ 0 w 15337"/>
              <a:gd name="connsiteY4" fmla="*/ 0 h 21600"/>
              <a:gd name="connsiteX0" fmla="*/ 0 w 21560"/>
              <a:gd name="connsiteY0" fmla="*/ 0 h 21639"/>
              <a:gd name="connsiteX1" fmla="*/ 12633 w 21560"/>
              <a:gd name="connsiteY1" fmla="*/ 21639 h 21639"/>
              <a:gd name="connsiteX2" fmla="*/ 15171 w 21560"/>
              <a:gd name="connsiteY2" fmla="*/ 21594 h 21639"/>
              <a:gd name="connsiteX3" fmla="*/ 8078 w 21560"/>
              <a:gd name="connsiteY3" fmla="*/ 39 h 21639"/>
              <a:gd name="connsiteX4" fmla="*/ 0 w 21560"/>
              <a:gd name="connsiteY4" fmla="*/ 0 h 21639"/>
              <a:gd name="connsiteX0" fmla="*/ 0 w 20360"/>
              <a:gd name="connsiteY0" fmla="*/ 0 h 21639"/>
              <a:gd name="connsiteX1" fmla="*/ 12633 w 20360"/>
              <a:gd name="connsiteY1" fmla="*/ 21639 h 21639"/>
              <a:gd name="connsiteX2" fmla="*/ 15171 w 20360"/>
              <a:gd name="connsiteY2" fmla="*/ 21594 h 21639"/>
              <a:gd name="connsiteX3" fmla="*/ 4272 w 20360"/>
              <a:gd name="connsiteY3" fmla="*/ 39 h 21639"/>
              <a:gd name="connsiteX4" fmla="*/ 0 w 20360"/>
              <a:gd name="connsiteY4" fmla="*/ 0 h 21639"/>
              <a:gd name="connsiteX0" fmla="*/ 0 w 20049"/>
              <a:gd name="connsiteY0" fmla="*/ 0 h 21639"/>
              <a:gd name="connsiteX1" fmla="*/ 12633 w 20049"/>
              <a:gd name="connsiteY1" fmla="*/ 21639 h 21639"/>
              <a:gd name="connsiteX2" fmla="*/ 15171 w 20049"/>
              <a:gd name="connsiteY2" fmla="*/ 21594 h 21639"/>
              <a:gd name="connsiteX3" fmla="*/ 3064 w 20049"/>
              <a:gd name="connsiteY3" fmla="*/ 78 h 21639"/>
              <a:gd name="connsiteX4" fmla="*/ 0 w 20049"/>
              <a:gd name="connsiteY4" fmla="*/ 0 h 21639"/>
              <a:gd name="connsiteX0" fmla="*/ 0 w 20327"/>
              <a:gd name="connsiteY0" fmla="*/ 40 h 21679"/>
              <a:gd name="connsiteX1" fmla="*/ 12633 w 20327"/>
              <a:gd name="connsiteY1" fmla="*/ 21679 h 21679"/>
              <a:gd name="connsiteX2" fmla="*/ 15171 w 20327"/>
              <a:gd name="connsiteY2" fmla="*/ 21634 h 21679"/>
              <a:gd name="connsiteX3" fmla="*/ 4152 w 20327"/>
              <a:gd name="connsiteY3" fmla="*/ 0 h 21679"/>
              <a:gd name="connsiteX4" fmla="*/ 0 w 20327"/>
              <a:gd name="connsiteY4" fmla="*/ 40 h 2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7" h="21679" extrusionOk="0">
                <a:moveTo>
                  <a:pt x="0" y="40"/>
                </a:moveTo>
                <a:cubicBezTo>
                  <a:pt x="15222" y="4443"/>
                  <a:pt x="23050" y="14473"/>
                  <a:pt x="12633" y="21679"/>
                </a:cubicBezTo>
                <a:lnTo>
                  <a:pt x="15171" y="21634"/>
                </a:lnTo>
                <a:cubicBezTo>
                  <a:pt x="25587" y="14428"/>
                  <a:pt x="19374" y="4403"/>
                  <a:pt x="4152" y="0"/>
                </a:cubicBezTo>
                <a:lnTo>
                  <a:pt x="0" y="40"/>
                </a:lnTo>
                <a:close/>
              </a:path>
            </a:pathLst>
          </a:custGeom>
          <a:solidFill>
            <a:srgbClr val="00B0F0"/>
          </a:solidFill>
          <a:ln w="12700">
            <a:miter lim="400000"/>
          </a:ln>
          <a:effectLst>
            <a:outerShdw blurRad="50800" dist="50800" dir="5400000" sx="118000" sy="118000" algn="ctr" rotWithShape="0">
              <a:schemeClr val="bg1"/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ln w="53975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39730" y="5173427"/>
            <a:ext cx="7620000" cy="1384995"/>
          </a:xfrm>
          <a:prstGeom prst="rect">
            <a:avLst/>
          </a:prstGeom>
          <a:solidFill>
            <a:schemeClr val="bg2"/>
          </a:solidFill>
          <a:effectLst>
            <a:outerShdw blurRad="50800" dist="50800" dir="5400000" algn="ctr" rotWithShape="0">
              <a:schemeClr val="bg1"/>
            </a:outerShdw>
            <a:softEdge rad="3937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3C6CC2"/>
                </a:solidFill>
                <a:effectLst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ПРИНИМАЕТСЯ СООТВЕТСТВУЮЩЕЕ РЕШЕНИЕ </a:t>
            </a:r>
          </a:p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и проводится проверка в соответствии с законодательством РФ о противодействии коррупции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Microsoft JhengHei UI" panose="020B0604030504040204" pitchFamily="34" charset="-120"/>
              </a:rPr>
              <a:t>.</a:t>
            </a:r>
            <a:endParaRPr lang="ru-RU" sz="2800" b="1" dirty="0">
              <a:solidFill>
                <a:srgbClr val="002060"/>
              </a:solidFill>
              <a:effectLst>
                <a:outerShdw blurRad="50800" dist="50800" dir="5400000" sx="95000" sy="95000" algn="ctr" rotWithShape="0">
                  <a:schemeClr val="bg1"/>
                </a:outerShdw>
              </a:effectLst>
              <a:latin typeface="Franklin Gothic Medium Cond" panose="020B0606030402020204" pitchFamily="34" charset="0"/>
              <a:ea typeface="Microsoft JhengHei UI" panose="020B0604030504040204" pitchFamily="34" charset="-12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185"/>
          <a:stretch/>
        </p:blipFill>
        <p:spPr>
          <a:xfrm>
            <a:off x="125125" y="4561429"/>
            <a:ext cx="3117960" cy="2160000"/>
          </a:xfrm>
          <a:prstGeom prst="rect">
            <a:avLst/>
          </a:prstGeom>
          <a:effectLst>
            <a:softEdge rad="508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994" y="2234227"/>
            <a:ext cx="1842889" cy="1842889"/>
          </a:xfrm>
          <a:prstGeom prst="rect">
            <a:avLst/>
          </a:prstGeom>
          <a:effectLst>
            <a:softEdge rad="508000"/>
          </a:effectLst>
        </p:spPr>
      </p:pic>
    </p:spTree>
    <p:extLst>
      <p:ext uri="{BB962C8B-B14F-4D97-AF65-F5344CB8AC3E}">
        <p14:creationId xmlns:p14="http://schemas.microsoft.com/office/powerpoint/2010/main" val="219522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587141" y="618771"/>
            <a:ext cx="11261558" cy="5509200"/>
          </a:xfrm>
          <a:prstGeom prst="rect">
            <a:avLst/>
          </a:prstGeom>
          <a:noFill/>
          <a:ln cmpd="sng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Об осуществлении </a:t>
            </a:r>
            <a:r>
              <a:rPr lang="ru-RU" sz="4400" b="1" dirty="0" smtClean="0">
                <a:solidFill>
                  <a:srgbClr val="C0000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АНАЛИЗА СВЕДЕНИЙ </a:t>
            </a:r>
            <a:r>
              <a:rPr lang="ru-RU" sz="4400" b="1" dirty="0" smtClean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о </a:t>
            </a:r>
            <a:r>
              <a:rPr lang="ru-RU" sz="4400" b="1" dirty="0">
                <a:solidFill>
                  <a:srgbClr val="002060"/>
                </a:solidFill>
                <a:effectLst>
                  <a:outerShdw blurRad="50800" dist="50800" dir="5400000" sx="97000" sy="97000" algn="ctr" rotWithShape="0">
                    <a:schemeClr val="bg1"/>
                  </a:outerShdw>
                </a:effectLst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доходах, расходах, об имуществе и обязательствах имущественного характера, представленных гражданскими (муниципальными) служащими, лицами, замещающими муниципальные должности</a:t>
            </a:r>
            <a:r>
              <a:rPr lang="ru-RU" sz="4400" b="1" dirty="0">
                <a:solidFill>
                  <a:srgbClr val="002060"/>
                </a:solidFill>
                <a:latin typeface="Arial Narrow" panose="020B0606020202030204" pitchFamily="34" charset="0"/>
                <a:ea typeface="Calibri" panose="020F0502020204030204" pitchFamily="34" charset="0"/>
                <a:cs typeface="Aparajita" panose="020B0604020202020204" pitchFamily="34" charset="0"/>
              </a:rPr>
              <a:t>, </a:t>
            </a:r>
            <a:endParaRPr lang="ru-RU" sz="4400" b="1" dirty="0" smtClean="0">
              <a:solidFill>
                <a:srgbClr val="002060"/>
              </a:solidFill>
              <a:latin typeface="Arial Narrow" panose="020B0606020202030204" pitchFamily="34" charset="0"/>
              <a:ea typeface="Calibri" panose="020F0502020204030204" pitchFamily="34" charset="0"/>
              <a:cs typeface="Aparajita" panose="020B0604020202020204" pitchFamily="34" charset="0"/>
            </a:endParaRPr>
          </a:p>
          <a:p>
            <a:pPr algn="ctr"/>
            <a:r>
              <a:rPr lang="ru-RU" sz="4400" b="1" i="1" dirty="0" smtClean="0">
                <a:solidFill>
                  <a:srgbClr val="1F0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Aparajita" panose="020B0604020202020204" pitchFamily="34" charset="0"/>
              </a:rPr>
              <a:t>в </a:t>
            </a:r>
            <a:r>
              <a:rPr lang="ru-RU" sz="4400" b="1" i="1" dirty="0">
                <a:solidFill>
                  <a:srgbClr val="1F0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Aparajita" panose="020B0604020202020204" pitchFamily="34" charset="0"/>
              </a:rPr>
              <a:t>ходе декларационной кампании 2019 года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73794" y="5826154"/>
            <a:ext cx="109086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БУРКАТСКАЯ ЛЮДМИЛА ФЕДОРОВНА –</a:t>
            </a:r>
            <a:r>
              <a:rPr lang="ru-RU" sz="1600" b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ru-RU" sz="1600" b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ru-RU" sz="1600" b="1" i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заместитель начальника отдела по профилактике </a:t>
            </a:r>
            <a:endParaRPr lang="ru-RU" sz="1600" b="1" i="1" dirty="0" smtClean="0">
              <a:solidFill>
                <a:srgbClr val="800000"/>
              </a:solidFill>
              <a:latin typeface="+mj-lt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r>
              <a:rPr lang="ru-RU" sz="1600" b="1" i="1" dirty="0" smtClean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коррупционных и </a:t>
            </a:r>
            <a:r>
              <a:rPr lang="ru-RU" sz="1600" b="1" i="1" dirty="0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иных правонарушений </a:t>
            </a:r>
            <a:r>
              <a:rPr lang="ru-RU" sz="1600" b="1" i="1" dirty="0" err="1">
                <a:solidFill>
                  <a:srgbClr val="800000"/>
                </a:solidFill>
                <a:latin typeface="+mj-lt"/>
                <a:ea typeface="Verdana" panose="020B0604030504040204" pitchFamily="34" charset="0"/>
                <a:cs typeface="Verdana" panose="020B0604030504040204" pitchFamily="34" charset="0"/>
              </a:rPr>
              <a:t>ДОУиГГС</a:t>
            </a:r>
            <a:endParaRPr lang="ru-RU" sz="1600" b="1" dirty="0">
              <a:solidFill>
                <a:srgbClr val="8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78067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748981" y="629792"/>
            <a:ext cx="7246375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u-RU" sz="3200" b="1" dirty="0" smtClean="0">
              <a:solidFill>
                <a:srgbClr val="C00000"/>
              </a:solidFill>
              <a:latin typeface="Segoe UI Black" panose="020B0A02040204020203" pitchFamily="34" charset="0"/>
              <a:ea typeface="Segoe UI Black" panose="020B0A02040204020203" pitchFamily="34" charset="0"/>
              <a:cs typeface="Segoe UI Black" panose="020B0A02040204020203" pitchFamily="34" charset="0"/>
            </a:endParaRPr>
          </a:p>
          <a:p>
            <a:pPr algn="ctr"/>
            <a:r>
              <a:rPr lang="ru-RU" sz="3600" b="1" dirty="0" smtClean="0">
                <a:solidFill>
                  <a:srgbClr val="254275"/>
                </a:solidFill>
                <a:latin typeface="Franklin Gothic Medium Cond" panose="020B06060304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входит </a:t>
            </a:r>
            <a:r>
              <a:rPr lang="ru-RU" sz="3600" b="1" dirty="0">
                <a:solidFill>
                  <a:srgbClr val="254275"/>
                </a:solidFill>
                <a:latin typeface="Franklin Gothic Medium Cond" panose="020B0606030402020204" pitchFamily="34" charset="0"/>
                <a:ea typeface="Segoe UI Black" panose="020B0A02040204020203" pitchFamily="34" charset="0"/>
                <a:cs typeface="Segoe UI Black" panose="020B0A02040204020203" pitchFamily="34" charset="0"/>
              </a:rPr>
              <a:t>в число основных функций органов, подразделений и должностных лиц, ответственных за профилактику коррупционных и иных правонарушений, в соответствии с положениями федерального законодательства о противодействии коррупции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19" y="4134831"/>
            <a:ext cx="3608438" cy="3048000"/>
          </a:xfrm>
          <a:prstGeom prst="rect">
            <a:avLst/>
          </a:prstGeom>
          <a:noFill/>
          <a:effectLst>
            <a:softEdge rad="2413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74041">
            <a:off x="-74791" y="963742"/>
            <a:ext cx="4912386" cy="1176630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9" name="Выгнутая вниз стрелка 8"/>
          <p:cNvSpPr/>
          <p:nvPr/>
        </p:nvSpPr>
        <p:spPr>
          <a:xfrm rot="1922135">
            <a:off x="1535762" y="2775442"/>
            <a:ext cx="3861057" cy="1145655"/>
          </a:xfrm>
          <a:prstGeom prst="curvedUpArrow">
            <a:avLst/>
          </a:prstGeom>
          <a:solidFill>
            <a:srgbClr val="1F0FE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206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140038" y="75710"/>
            <a:ext cx="11769213" cy="169277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softEdge rad="2413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АНАЛИЗА СВЕДЕНИЙ – </a:t>
            </a:r>
            <a:r>
              <a:rPr lang="ru-RU" sz="3200" b="1" dirty="0" smtClean="0">
                <a:solidFill>
                  <a:srgbClr val="1F0FE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Franklin Gothic Medium Cond" panose="020B0606030402020204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ДЕЯТЕЛЬНОСТЬ </a:t>
            </a:r>
            <a:r>
              <a:rPr lang="ru-RU" sz="2400" b="1" dirty="0" smtClean="0">
                <a:solidFill>
                  <a:srgbClr val="254275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38100" algn="l" rotWithShape="0">
                    <a:schemeClr val="bg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по изучению </a:t>
            </a:r>
            <a:endParaRPr lang="ru-RU" sz="2400" b="1" dirty="0" smtClean="0">
              <a:solidFill>
                <a:schemeClr val="accent2">
                  <a:lumMod val="75000"/>
                </a:schemeClr>
              </a:solidFill>
              <a:effectLst>
                <a:outerShdw blurRad="50800" dist="38100" algn="l" rotWithShape="0">
                  <a:schemeClr val="bg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effectLst>
                  <a:outerShdw blurRad="50800" dist="38100" dir="10800000" algn="r" rotWithShape="0">
                    <a:schemeClr val="bg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сведений</a:t>
            </a:r>
            <a:r>
              <a:rPr lang="ru-RU" sz="2400" b="1" dirty="0" smtClean="0">
                <a:solidFill>
                  <a:srgbClr val="254275"/>
                </a:solidFill>
                <a:effectLst>
                  <a:outerShdw blurRad="50800" dist="38100" dir="10800000" algn="r" rotWithShape="0">
                    <a:schemeClr val="bg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,</a:t>
            </a:r>
            <a:r>
              <a:rPr lang="ru-RU" sz="2400" b="1" dirty="0" smtClean="0">
                <a:solidFill>
                  <a:srgbClr val="254275"/>
                </a:solidFill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представленных </a:t>
            </a:r>
            <a:r>
              <a:rPr lang="ru-RU" sz="2400" b="1" dirty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лицами в соответствии </a:t>
            </a:r>
          </a:p>
          <a:p>
            <a:pPr algn="ctr"/>
            <a:r>
              <a:rPr lang="ru-RU" sz="2400" b="1" dirty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с законодательством РФ о противодействии коррупции, </a:t>
            </a:r>
            <a:endParaRPr lang="ru-RU" sz="2400" b="1" dirty="0" smtClean="0"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u="sng" dirty="0" smtClean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 </a:t>
            </a:r>
            <a:r>
              <a:rPr lang="ru-RU" sz="2400" b="1" u="sng" dirty="0"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иной полученной информации</a:t>
            </a:r>
            <a:endParaRPr lang="ru-RU" sz="2400" b="1" u="sng" dirty="0">
              <a:solidFill>
                <a:srgbClr val="1F0FE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Shape 2432"/>
          <p:cNvSpPr/>
          <p:nvPr/>
        </p:nvSpPr>
        <p:spPr>
          <a:xfrm>
            <a:off x="2789525" y="2415274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2C4E8C"/>
                </a:solidFill>
              </a:rPr>
              <a:t>1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18" name="Shape 2432"/>
          <p:cNvSpPr/>
          <p:nvPr/>
        </p:nvSpPr>
        <p:spPr>
          <a:xfrm>
            <a:off x="2731563" y="5694076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>
                <a:solidFill>
                  <a:srgbClr val="2C4E8C"/>
                </a:solidFill>
              </a:rPr>
              <a:t>2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86757" y="2812603"/>
            <a:ext cx="7804053" cy="39703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1905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ВЫЯВЛЕНИЕ ПРИЗНАКОВ </a:t>
            </a:r>
            <a:r>
              <a:rPr lang="ru-RU" sz="28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представления </a:t>
            </a:r>
            <a:r>
              <a:rPr lang="ru-RU" sz="28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недостоверных или неполных сведений, конфликта интересов, иных нарушений положений законодательства </a:t>
            </a:r>
            <a:r>
              <a:rPr lang="ru-RU" sz="28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РФ </a:t>
            </a:r>
            <a:r>
              <a:rPr lang="ru-RU" sz="28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о противодействии </a:t>
            </a:r>
            <a:r>
              <a:rPr lang="ru-RU" sz="28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  <a:cs typeface="Aparajita" panose="020B0604020202020204" pitchFamily="34" charset="0"/>
              </a:rPr>
              <a:t>коррупции</a:t>
            </a:r>
          </a:p>
          <a:p>
            <a:pPr algn="ctr"/>
            <a:endParaRPr lang="ru-RU" sz="2800" b="1" dirty="0" smtClean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  <a:ea typeface="Batang" panose="02030600000101010101" pitchFamily="18" charset="-127"/>
            </a:endParaRPr>
          </a:p>
          <a:p>
            <a:pPr algn="ctr"/>
            <a:endParaRPr lang="ru-RU" sz="2800" b="1" dirty="0">
              <a:solidFill>
                <a:schemeClr val="accent2">
                  <a:lumMod val="75000"/>
                </a:schemeClr>
              </a:solidFill>
              <a:latin typeface="Franklin Gothic Medium Cond" panose="020B0606030402020204" pitchFamily="34" charset="0"/>
              <a:ea typeface="Batang" panose="02030600000101010101" pitchFamily="18" charset="-127"/>
            </a:endParaRPr>
          </a:p>
          <a:p>
            <a:pPr algn="ctr"/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  <a:ea typeface="Batang" panose="02030600000101010101" pitchFamily="18" charset="-127"/>
              </a:rPr>
              <a:t>ОБЕСПЕЧЕНИЕ </a:t>
            </a:r>
            <a:r>
              <a:rPr lang="ru-RU" sz="2800" b="1" dirty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  <a:ea typeface="Batang" panose="02030600000101010101" pitchFamily="18" charset="-127"/>
              </a:rPr>
              <a:t>СОБЛЮДЕНИЯ </a:t>
            </a:r>
            <a:r>
              <a:rPr lang="ru-RU" sz="28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</a:rPr>
              <a:t>лицами, на которых распространяется обязанность представлять сведения, требований антикоррупционного </a:t>
            </a:r>
            <a:r>
              <a:rPr lang="ru-RU" sz="28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Batang" panose="02030600000101010101" pitchFamily="18" charset="-127"/>
              </a:rPr>
              <a:t>законодательства</a:t>
            </a:r>
            <a:endParaRPr lang="ru-RU" sz="2800" b="1" dirty="0">
              <a:solidFill>
                <a:srgbClr val="002060"/>
              </a:solidFill>
              <a:latin typeface="Franklin Gothic Medium Cond" panose="020B0606030402020204" pitchFamily="34" charset="0"/>
              <a:ea typeface="Batang" panose="02030600000101010101" pitchFamily="18" charset="-127"/>
              <a:cs typeface="Aparajita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28796" y="4973691"/>
            <a:ext cx="7782703" cy="52322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softEdge rad="266700"/>
          </a:effectLst>
        </p:spPr>
        <p:txBody>
          <a:bodyPr wrap="square">
            <a:spAutoFit/>
          </a:bodyPr>
          <a:lstStyle/>
          <a:p>
            <a:pPr algn="ctr"/>
            <a:endParaRPr lang="ru-RU" sz="2800" b="1" dirty="0">
              <a:solidFill>
                <a:srgbClr val="002060"/>
              </a:solidFill>
              <a:latin typeface="Franklin Gothic Medium Cond" panose="020B0606030402020204" pitchFamily="34" charset="0"/>
              <a:ea typeface="Batang" panose="02030600000101010101" pitchFamily="18" charset="-127"/>
            </a:endParaRPr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3609311" y="2935702"/>
            <a:ext cx="362436" cy="3278802"/>
          </a:xfrm>
          <a:prstGeom prst="rightBrace">
            <a:avLst>
              <a:gd name="adj1" fmla="val 0"/>
              <a:gd name="adj2" fmla="val 50000"/>
            </a:avLst>
          </a:prstGeom>
          <a:ln w="1174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0038" y="2650340"/>
            <a:ext cx="3079883" cy="3849527"/>
          </a:xfrm>
          <a:prstGeom prst="rect">
            <a:avLst/>
          </a:prstGeom>
          <a:blipFill>
            <a:blip r:embed="rId3">
              <a:alphaModFix amt="34000"/>
            </a:blip>
            <a:tile tx="0" ty="0" sx="100000" sy="100000" flip="none" algn="tl"/>
          </a:blipFill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440" y="397674"/>
            <a:ext cx="2546060" cy="2252666"/>
          </a:xfrm>
          <a:prstGeom prst="rect">
            <a:avLst/>
          </a:prstGeom>
          <a:effectLst>
            <a:softEdge rad="292100"/>
          </a:effectLst>
        </p:spPr>
      </p:pic>
      <p:sp>
        <p:nvSpPr>
          <p:cNvPr id="13" name="Нашивка 12"/>
          <p:cNvSpPr/>
          <p:nvPr/>
        </p:nvSpPr>
        <p:spPr>
          <a:xfrm rot="5400000">
            <a:off x="5744568" y="1926854"/>
            <a:ext cx="484632" cy="484632"/>
          </a:xfrm>
          <a:prstGeom prst="chevron">
            <a:avLst/>
          </a:prstGeom>
          <a:pattFill prst="pct9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986884" y="2042154"/>
            <a:ext cx="2021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целях: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3911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44811" y="742613"/>
            <a:ext cx="7927759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1F0FEF"/>
                </a:solidFill>
                <a:latin typeface="Franklin Gothic Medium Cond" panose="020B0606030402020204" pitchFamily="34" charset="0"/>
              </a:rPr>
              <a:t>«Методические </a:t>
            </a:r>
            <a:r>
              <a:rPr lang="ru-RU" sz="4000" b="1" dirty="0">
                <a:solidFill>
                  <a:srgbClr val="1F0FEF"/>
                </a:solidFill>
                <a:latin typeface="Franklin Gothic Medium Cond" panose="020B0606030402020204" pitchFamily="34" charset="0"/>
              </a:rPr>
              <a:t>рекомендации </a:t>
            </a:r>
            <a:endParaRPr lang="ru-RU" sz="4000" b="1" dirty="0" smtClean="0">
              <a:solidFill>
                <a:srgbClr val="1F0FEF"/>
              </a:solidFill>
              <a:latin typeface="Franklin Gothic Medium Cond" panose="020B0606030402020204" pitchFamily="34" charset="0"/>
            </a:endParaRPr>
          </a:p>
          <a:p>
            <a:pPr algn="ctr"/>
            <a:r>
              <a:rPr lang="ru-RU" sz="4000" b="1" dirty="0" smtClean="0">
                <a:solidFill>
                  <a:srgbClr val="244072"/>
                </a:solidFill>
                <a:latin typeface="Franklin Gothic Medium Cond" panose="020B0606030402020204" pitchFamily="34" charset="0"/>
              </a:rPr>
              <a:t>по </a:t>
            </a:r>
            <a:r>
              <a:rPr lang="ru-RU" sz="4000" b="1" dirty="0">
                <a:solidFill>
                  <a:srgbClr val="244072"/>
                </a:solidFill>
                <a:latin typeface="Franklin Gothic Medium Cond" panose="020B0606030402020204" pitchFamily="34" charset="0"/>
              </a:rPr>
              <a:t>проведению анализа сведений о доходах, расходах, об имуществе и обязательствах имущественного </a:t>
            </a:r>
            <a:r>
              <a:rPr lang="ru-RU" sz="4000" b="1" dirty="0" smtClean="0">
                <a:solidFill>
                  <a:srgbClr val="244072"/>
                </a:solidFill>
                <a:latin typeface="Franklin Gothic Medium Cond" panose="020B0606030402020204" pitchFamily="34" charset="0"/>
              </a:rPr>
              <a:t>характера</a:t>
            </a:r>
            <a:r>
              <a:rPr lang="ru-RU" sz="4000" b="1" dirty="0" smtClean="0">
                <a:solidFill>
                  <a:srgbClr val="1F0FEF"/>
                </a:solidFill>
                <a:latin typeface="Franklin Gothic Medium Cond" panose="020B0606030402020204" pitchFamily="34" charset="0"/>
              </a:rPr>
              <a:t>»</a:t>
            </a:r>
            <a:endParaRPr lang="ru-RU" sz="4000" b="1" dirty="0">
              <a:solidFill>
                <a:srgbClr val="1F0FEF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514544" y="5182458"/>
            <a:ext cx="977890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244072"/>
                </a:solidFill>
              </a:rPr>
              <a:t>Размещенные на официальном сайте Министерства </a:t>
            </a:r>
            <a:r>
              <a:rPr lang="ru-RU" sz="2800" b="1" dirty="0">
                <a:solidFill>
                  <a:srgbClr val="244072"/>
                </a:solidFill>
              </a:rPr>
              <a:t>труда и социального развития </a:t>
            </a:r>
            <a:r>
              <a:rPr lang="ru-RU" sz="2800" b="1" dirty="0" smtClean="0">
                <a:solidFill>
                  <a:srgbClr val="244072"/>
                </a:solidFill>
              </a:rPr>
              <a:t>РФ по адресу: </a:t>
            </a:r>
            <a:r>
              <a:rPr lang="en-US" sz="2800" b="1" dirty="0">
                <a:solidFill>
                  <a:srgbClr val="800000"/>
                </a:solidFill>
              </a:rPr>
              <a:t>https://rosmintrud.ru/ministry/programms/anticorruption/9/12</a:t>
            </a:r>
            <a:endParaRPr lang="ru-RU" sz="2800" b="1" dirty="0">
              <a:solidFill>
                <a:srgbClr val="800000"/>
              </a:solidFill>
            </a:endParaRPr>
          </a:p>
        </p:txBody>
      </p:sp>
      <p:sp>
        <p:nvSpPr>
          <p:cNvPr id="18" name="Shape 1758"/>
          <p:cNvSpPr txBox="1">
            <a:spLocks/>
          </p:cNvSpPr>
          <p:nvPr/>
        </p:nvSpPr>
        <p:spPr>
          <a:xfrm rot="1655712">
            <a:off x="7242932" y="1022115"/>
            <a:ext cx="4837409" cy="9305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endParaRPr lang="ru-RU" sz="1800" b="1" dirty="0" smtClean="0">
              <a:solidFill>
                <a:srgbClr val="C00000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endParaRPr lang="ru-RU" sz="1800" b="1" dirty="0">
              <a:solidFill>
                <a:srgbClr val="C00000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endParaRPr lang="ru-RU" sz="1800" b="1" dirty="0" smtClean="0">
              <a:solidFill>
                <a:srgbClr val="C00000"/>
              </a:solidFill>
              <a:latin typeface="Arial Black" panose="020B0A0402010202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r>
              <a:rPr lang="ru-RU" sz="36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РЕКОМЕНДУЕТСЯ</a:t>
            </a:r>
          </a:p>
          <a:p>
            <a:pPr algn="ctr">
              <a:lnSpc>
                <a:spcPct val="10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r>
              <a:rPr lang="ru-RU" sz="2800" b="1" dirty="0" smtClean="0">
                <a:solidFill>
                  <a:srgbClr val="C00000"/>
                </a:solidFill>
                <a:latin typeface="Arial Black" panose="020B0A04020102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руководствоваться</a:t>
            </a:r>
          </a:p>
          <a:p>
            <a:pPr algn="ctr">
              <a:lnSpc>
                <a:spcPct val="70000"/>
              </a:lnSpc>
              <a:spcBef>
                <a:spcPts val="113"/>
              </a:spcBef>
              <a:defRPr sz="9000">
                <a:solidFill>
                  <a:srgbClr val="8D959D"/>
                </a:solidFill>
              </a:defRPr>
            </a:pPr>
            <a:endParaRPr lang="ru-RU" sz="4200" b="1" dirty="0" smtClean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3997" y="2239494"/>
            <a:ext cx="2370988" cy="2634431"/>
          </a:xfrm>
          <a:prstGeom prst="rect">
            <a:avLst/>
          </a:prstGeom>
          <a:effectLst>
            <a:softEdge rad="1524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370" y="5184309"/>
            <a:ext cx="2168013" cy="1413725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42284548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69651">
            <a:off x="-325905" y="979862"/>
            <a:ext cx="3475131" cy="8233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reflection blurRad="6350" endPos="0" dir="5400000" sy="-100000" algn="bl" rotWithShape="0"/>
            <a:softEdge rad="241300"/>
          </a:effectLst>
        </p:spPr>
      </p:pic>
      <p:sp>
        <p:nvSpPr>
          <p:cNvPr id="15" name="Прямоугольник 14"/>
          <p:cNvSpPr/>
          <p:nvPr/>
        </p:nvSpPr>
        <p:spPr>
          <a:xfrm rot="19186190">
            <a:off x="-171605" y="1479440"/>
            <a:ext cx="4379540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397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предполагает действия:</a:t>
            </a:r>
            <a:endParaRPr lang="ru-RU" sz="36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166138" y="171950"/>
            <a:ext cx="7865806" cy="220162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 smtClean="0">
              <a:solidFill>
                <a:srgbClr val="1F0FEF"/>
              </a:solidFill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algn="ctr"/>
            <a:r>
              <a:rPr lang="ru-RU" sz="4000" b="1" dirty="0" smtClean="0">
                <a:solidFill>
                  <a:schemeClr val="accent5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ПРОВЕДЕНИЕ БЕСЕД </a:t>
            </a:r>
          </a:p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государственными </a:t>
            </a:r>
            <a:r>
              <a:rPr lang="ru-RU" sz="32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(муниципальными) </a:t>
            </a:r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служащими с </a:t>
            </a:r>
            <a:r>
              <a:rPr lang="ru-RU" sz="32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их согласия, получение от них с их согласия необходимых </a:t>
            </a:r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пояснений </a:t>
            </a:r>
          </a:p>
          <a:p>
            <a:pPr algn="ctr"/>
            <a:endParaRPr lang="ru-RU" sz="1600" b="1" dirty="0" smtClean="0">
              <a:solidFill>
                <a:srgbClr val="8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63267" y="3362875"/>
            <a:ext cx="1129147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32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 </a:t>
            </a:r>
            <a:r>
              <a:rPr lang="ru-RU" sz="32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конкретизацию содержания представленных сведений, изложение, объективность и (или) полнота которых при анализе вызывает обоснованные сомнения (вопросы</a:t>
            </a:r>
            <a:r>
              <a:rPr lang="ru-RU" sz="32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 </a:t>
            </a:r>
            <a:endParaRPr lang="ru-RU" sz="3200" b="1" dirty="0">
              <a:solidFill>
                <a:srgbClr val="ED7D31">
                  <a:lumMod val="75000"/>
                </a:srgbClr>
              </a:solidFill>
              <a:latin typeface="Franklin Gothic Medium Cond" panose="020B06060304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305" y="5736294"/>
            <a:ext cx="1179170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исключить </a:t>
            </a:r>
            <a:r>
              <a:rPr lang="ru-RU" sz="32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необходимость </a:t>
            </a:r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проведения </a:t>
            </a:r>
            <a:r>
              <a:rPr lang="ru-RU" sz="32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проверки достоверности и полноты </a:t>
            </a:r>
            <a:r>
              <a:rPr lang="ru-RU" sz="32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сведений, контроля за расходами</a:t>
            </a:r>
            <a:endParaRPr lang="ru-RU" sz="3200" b="1" dirty="0">
              <a:solidFill>
                <a:srgbClr val="002060"/>
              </a:solidFill>
              <a:latin typeface="Franklin Gothic Medium Cond" panose="020B06060304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Нашивка 3"/>
          <p:cNvSpPr/>
          <p:nvPr/>
        </p:nvSpPr>
        <p:spPr>
          <a:xfrm rot="5400000">
            <a:off x="6983638" y="2623846"/>
            <a:ext cx="484632" cy="484632"/>
          </a:xfrm>
          <a:prstGeom prst="chevron">
            <a:avLst/>
          </a:prstGeom>
          <a:pattFill prst="pct8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7647378" y="2648438"/>
            <a:ext cx="2021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НАПРАВЛЕНО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ашивка 23"/>
          <p:cNvSpPr/>
          <p:nvPr/>
        </p:nvSpPr>
        <p:spPr>
          <a:xfrm rot="5400000">
            <a:off x="5568526" y="5092098"/>
            <a:ext cx="484632" cy="484632"/>
          </a:xfrm>
          <a:prstGeom prst="chevron">
            <a:avLst/>
          </a:prstGeom>
          <a:pattFill prst="pct8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810842" y="5207398"/>
            <a:ext cx="248355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ПОЗВОЛИТ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1389" y="1895449"/>
            <a:ext cx="1844749" cy="1477769"/>
          </a:xfrm>
          <a:prstGeom prst="rect">
            <a:avLst/>
          </a:prstGeom>
          <a:ln>
            <a:solidFill>
              <a:srgbClr val="1F0FEF"/>
            </a:solidFill>
          </a:ln>
          <a:effectLst>
            <a:softEdge rad="228600"/>
          </a:effectLst>
        </p:spPr>
      </p:pic>
      <p:sp>
        <p:nvSpPr>
          <p:cNvPr id="13" name="Shape 2432"/>
          <p:cNvSpPr/>
          <p:nvPr/>
        </p:nvSpPr>
        <p:spPr>
          <a:xfrm>
            <a:off x="4983075" y="171950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2C4E8C"/>
                </a:solidFill>
              </a:rPr>
              <a:t>1</a:t>
            </a:r>
            <a:endParaRPr sz="4800" b="1" dirty="0">
              <a:solidFill>
                <a:srgbClr val="2C4E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32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69651">
            <a:off x="-126642" y="1065951"/>
            <a:ext cx="3475131" cy="8233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reflection blurRad="6350" endPos="0" dir="5400000" sy="-100000" algn="bl" rotWithShape="0"/>
            <a:softEdge rad="241300"/>
          </a:effectLst>
        </p:spPr>
      </p:pic>
      <p:sp>
        <p:nvSpPr>
          <p:cNvPr id="15" name="Прямоугольник 14"/>
          <p:cNvSpPr/>
          <p:nvPr/>
        </p:nvSpPr>
        <p:spPr>
          <a:xfrm rot="19186190">
            <a:off x="-461630" y="1585660"/>
            <a:ext cx="4708468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397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предполагает действия:</a:t>
            </a:r>
            <a:endParaRPr lang="ru-RU" sz="36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304435" y="135712"/>
            <a:ext cx="5879568" cy="721377"/>
          </a:xfrm>
          <a:prstGeom prst="roundRect">
            <a:avLst/>
          </a:prstGeom>
          <a:noFill/>
          <a:ln>
            <a:noFill/>
          </a:ln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 smtClean="0">
              <a:solidFill>
                <a:srgbClr val="1F0FEF"/>
              </a:solidFill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algn="ctr"/>
            <a:r>
              <a:rPr lang="ru-RU" sz="4000" b="1" dirty="0" smtClean="0">
                <a:solidFill>
                  <a:schemeClr val="accent5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НАПРАВЛЕНИЕ ЗАПРОСОВ</a:t>
            </a:r>
          </a:p>
          <a:p>
            <a:pPr algn="ctr"/>
            <a:endParaRPr lang="ru-RU" sz="1600" b="1" dirty="0" smtClean="0">
              <a:solidFill>
                <a:srgbClr val="8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51909" y="1698769"/>
            <a:ext cx="930075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4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 государственные </a:t>
            </a:r>
            <a:r>
              <a:rPr lang="ru-RU" sz="24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</a:t>
            </a:r>
            <a:r>
              <a:rPr lang="ru-RU" sz="24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муниципальные) органы </a:t>
            </a:r>
            <a:r>
              <a:rPr lang="ru-RU" sz="24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 </a:t>
            </a:r>
            <a:r>
              <a:rPr lang="ru-RU" sz="24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организации для получения информации </a:t>
            </a:r>
            <a:r>
              <a:rPr lang="ru-RU" sz="24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 соблюдении государственными (муниципальными) </a:t>
            </a:r>
            <a:r>
              <a:rPr lang="ru-RU" sz="24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служащими </a:t>
            </a:r>
            <a:r>
              <a:rPr lang="ru-RU" sz="24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требований к служебному поведению (за исключением информации, содержащей сведения, составляющие государственную, банковскую, налоговую или иную охраняемую законом тайну</a:t>
            </a:r>
            <a:r>
              <a:rPr lang="ru-RU" sz="2400" b="1" dirty="0" smtClean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)</a:t>
            </a:r>
            <a:endParaRPr lang="ru-RU" sz="2400" b="1" dirty="0">
              <a:solidFill>
                <a:srgbClr val="ED7D31">
                  <a:lumMod val="75000"/>
                </a:srgbClr>
              </a:solidFill>
              <a:latin typeface="Franklin Gothic Medium Cond" panose="020B06060304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5857" y="4821169"/>
            <a:ext cx="602717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оперативного уточнения отдельных положений (разделов) представленных сведений до принятия уполномоченным лицом решения о проведении проверки достоверности и полноты сведений в соответствии с законодательством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РФ</a:t>
            </a:r>
            <a:endParaRPr lang="ru-RU" sz="2400" b="1" dirty="0">
              <a:solidFill>
                <a:srgbClr val="002060"/>
              </a:solidFill>
              <a:latin typeface="Franklin Gothic Medium Cond" panose="020B06060304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4" name="Нашивка 3"/>
          <p:cNvSpPr/>
          <p:nvPr/>
        </p:nvSpPr>
        <p:spPr>
          <a:xfrm rot="5400000">
            <a:off x="7918398" y="1135393"/>
            <a:ext cx="484632" cy="484632"/>
          </a:xfrm>
          <a:prstGeom prst="chevron">
            <a:avLst/>
          </a:prstGeom>
          <a:pattFill prst="pct8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8443331" y="1148073"/>
            <a:ext cx="2021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КУДА?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Нашивка 23"/>
          <p:cNvSpPr/>
          <p:nvPr/>
        </p:nvSpPr>
        <p:spPr>
          <a:xfrm rot="5400000">
            <a:off x="1650288" y="4113937"/>
            <a:ext cx="484632" cy="484632"/>
          </a:xfrm>
          <a:prstGeom prst="chevron">
            <a:avLst/>
          </a:prstGeom>
          <a:pattFill prst="pct8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2253835" y="4078349"/>
            <a:ext cx="3679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ЦЕЛЯХ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Shape 2432"/>
          <p:cNvSpPr/>
          <p:nvPr/>
        </p:nvSpPr>
        <p:spPr>
          <a:xfrm>
            <a:off x="4093398" y="221671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 smtClean="0">
                <a:solidFill>
                  <a:srgbClr val="2C4E8C"/>
                </a:solidFill>
              </a:rPr>
              <a:t>2</a:t>
            </a:r>
            <a:endParaRPr sz="4800" b="1" dirty="0">
              <a:solidFill>
                <a:srgbClr val="2C4E8C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972" y="4356253"/>
            <a:ext cx="2432019" cy="2309207"/>
          </a:xfrm>
          <a:prstGeom prst="rect">
            <a:avLst/>
          </a:prstGeom>
          <a:effectLst>
            <a:softEdge rad="2032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198373" y="1705372"/>
            <a:ext cx="8091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</a:p>
        </p:txBody>
      </p:sp>
      <p:sp>
        <p:nvSpPr>
          <p:cNvPr id="9" name="Выноска-облако 8"/>
          <p:cNvSpPr/>
          <p:nvPr/>
        </p:nvSpPr>
        <p:spPr>
          <a:xfrm>
            <a:off x="9290932" y="3865758"/>
            <a:ext cx="2694591" cy="2102423"/>
          </a:xfrm>
          <a:prstGeom prst="cloudCallout">
            <a:avLst>
              <a:gd name="adj1" fmla="val -88733"/>
              <a:gd name="adj2" fmla="val 177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1F0FEF"/>
                </a:solidFill>
              </a:rPr>
              <a:t> СМЭВ-3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1F0FEF"/>
                </a:solidFill>
              </a:rPr>
              <a:t>ГИБДД</a:t>
            </a: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err="1" smtClean="0">
                <a:solidFill>
                  <a:srgbClr val="1F0FEF"/>
                </a:solidFill>
              </a:rPr>
              <a:t>Гостехнадзор</a:t>
            </a:r>
            <a:endParaRPr lang="ru-RU" dirty="0" smtClean="0">
              <a:solidFill>
                <a:srgbClr val="1F0FEF"/>
              </a:solidFill>
            </a:endParaRPr>
          </a:p>
          <a:p>
            <a:pPr marL="285750" indent="-285750" algn="ctr">
              <a:buFont typeface="Wingdings" panose="05000000000000000000" pitchFamily="2" charset="2"/>
              <a:buChar char="ü"/>
            </a:pPr>
            <a:r>
              <a:rPr lang="ru-RU" dirty="0" smtClean="0">
                <a:solidFill>
                  <a:srgbClr val="1F0FEF"/>
                </a:solidFill>
              </a:rPr>
              <a:t>ПФР</a:t>
            </a:r>
            <a:endParaRPr lang="ru-RU" dirty="0">
              <a:solidFill>
                <a:srgbClr val="1F0FE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866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9169651">
            <a:off x="-175943" y="879958"/>
            <a:ext cx="3189911" cy="75573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reflection blurRad="6350" endPos="0" dir="5400000" sy="-100000" algn="bl" rotWithShape="0"/>
            <a:softEdge rad="241300"/>
          </a:effectLst>
        </p:spPr>
      </p:pic>
      <p:sp>
        <p:nvSpPr>
          <p:cNvPr id="15" name="Прямоугольник 14"/>
          <p:cNvSpPr/>
          <p:nvPr/>
        </p:nvSpPr>
        <p:spPr>
          <a:xfrm rot="19186190">
            <a:off x="-211941" y="1397566"/>
            <a:ext cx="4299094" cy="64633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effectLst>
            <a:softEdge rad="139700"/>
          </a:effectLst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3C6CC2"/>
                </a:solidFill>
                <a:latin typeface="Franklin Gothic Medium Cond" panose="020B0606030402020204" pitchFamily="34" charset="0"/>
              </a:rPr>
              <a:t>предполагает действия:</a:t>
            </a:r>
            <a:endParaRPr lang="ru-RU" sz="3600" b="1" dirty="0">
              <a:solidFill>
                <a:srgbClr val="3C6CC2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900702" y="-9832"/>
            <a:ext cx="6105060" cy="2394714"/>
          </a:xfrm>
          <a:prstGeom prst="roundRect">
            <a:avLst/>
          </a:prstGeom>
          <a:noFill/>
          <a:ln>
            <a:noFill/>
          </a:ln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4800" b="1" dirty="0" smtClean="0">
              <a:solidFill>
                <a:srgbClr val="1F0FEF"/>
              </a:solidFill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algn="ctr"/>
            <a:r>
              <a:rPr lang="ru-RU" sz="4000" b="1" dirty="0">
                <a:solidFill>
                  <a:schemeClr val="accent5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 </a:t>
            </a:r>
            <a:r>
              <a:rPr lang="ru-RU" sz="4000" b="1" dirty="0" smtClean="0">
                <a:solidFill>
                  <a:schemeClr val="accent5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ИЗУЧЕНИЕ </a:t>
            </a:r>
            <a:r>
              <a:rPr lang="ru-RU" sz="2800" b="1" dirty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представленных </a:t>
            </a:r>
            <a:r>
              <a:rPr lang="ru-RU" sz="2800" b="1" dirty="0" smtClean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государственными </a:t>
            </a:r>
            <a:r>
              <a:rPr lang="ru-RU" sz="2800" b="1" dirty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(муниципальными) служащими </a:t>
            </a:r>
            <a:r>
              <a:rPr lang="ru-RU" sz="2800" b="1" dirty="0" smtClean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сведений</a:t>
            </a:r>
            <a:r>
              <a:rPr lang="ru-RU" sz="2800" b="1" dirty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, иной полученной </a:t>
            </a:r>
            <a:r>
              <a:rPr lang="ru-RU" sz="2800" b="1" dirty="0" smtClean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информации, в </a:t>
            </a:r>
            <a:r>
              <a:rPr lang="ru-RU" sz="2800" b="1" dirty="0" err="1" smtClean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т.ч</a:t>
            </a:r>
            <a:r>
              <a:rPr lang="ru-RU" sz="2800" b="1" dirty="0" smtClean="0">
                <a:solidFill>
                  <a:srgbClr val="244072"/>
                </a:solidFill>
                <a:latin typeface="Franklin Gothic Medium Cond" panose="020B0606030402020204" pitchFamily="34" charset="0"/>
                <a:cs typeface="Andalus" panose="02020603050405020304" pitchFamily="18" charset="-78"/>
              </a:rPr>
              <a:t>. имеющейся в открытых источниках</a:t>
            </a:r>
            <a:endParaRPr lang="ru-RU" sz="2800" b="1" dirty="0">
              <a:solidFill>
                <a:srgbClr val="244072"/>
              </a:solidFill>
              <a:latin typeface="Franklin Gothic Medium Cond" panose="020B0606030402020204" pitchFamily="34" charset="0"/>
              <a:cs typeface="Andalus" panose="02020603050405020304" pitchFamily="18" charset="-78"/>
            </a:endParaRPr>
          </a:p>
          <a:p>
            <a:pPr algn="ctr"/>
            <a:endParaRPr lang="ru-RU" sz="1600" b="1" dirty="0" smtClean="0">
              <a:solidFill>
                <a:srgbClr val="80000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ctr"/>
            <a:endParaRPr lang="ru-RU" sz="1600" b="1" dirty="0" smtClean="0">
              <a:solidFill>
                <a:srgbClr val="002060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65470" y="3408634"/>
            <a:ext cx="11611897" cy="317009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extrusionClr>
                <a:schemeClr val="accent2">
                  <a:lumMod val="20000"/>
                  <a:lumOff val="80000"/>
                </a:schemeClr>
              </a:extrusionClr>
            </a:sp3d>
          </a:bodyPr>
          <a:lstStyle/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3200" b="1" dirty="0">
                <a:solidFill>
                  <a:srgbClr val="ED7D31">
                    <a:lumMod val="75000"/>
                  </a:srgb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chemeClr val="accent4">
                      <a:lumMod val="20000"/>
                      <a:lumOff val="80000"/>
                    </a:schemeClr>
                  </a:glo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УСТАНОВЛЕНИЯ и ИСКЛЮЧЕНИЯ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неточностей и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ошибок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(например: в ФИО, дате рождения, паспортных данных),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rgbClr val="FFEEB7"/>
                  </a:glo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КОНКРЕТИЗАЦИИ И (ИЛИ) ДОПОЛНЕНИЯ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представленных сведений </a:t>
            </a:r>
            <a:r>
              <a:rPr lang="ru-RU" sz="2400" b="1" dirty="0" smtClean="0">
                <a:solidFill>
                  <a:srgbClr val="0070C0"/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(уточняющие справки), </a:t>
            </a: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rgbClr val="FFF3CD"/>
                  </a:glo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ВЫЯВЛЕНИЯ ВЗАИМОСВЯЗИ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представленными за предыдущие периоды сведениями,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случаев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намеренного сокрытия служащими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тех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или иных сведений, </a:t>
            </a:r>
            <a:endParaRPr lang="ru-RU" sz="2400" b="1" dirty="0" smtClean="0">
              <a:solidFill>
                <a:srgbClr val="002060"/>
              </a:solidFill>
              <a:latin typeface="Franklin Gothic Medium Cond" panose="020B060603040202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marL="457200" lvl="0" indent="-457200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glow rad="127000">
                    <a:srgbClr val="FFF3CD"/>
                  </a:glow>
                </a:effectLst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УСТАНОВЛЕНИЯ ПРИЗНАКОВ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при которых существует вероятность наличия личной заинтересованности у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служащего,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его родственников,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а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также иных нарушений положений законодательства </a:t>
            </a:r>
            <a:r>
              <a:rPr lang="ru-RU" sz="2400" b="1" dirty="0" smtClean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РФ о </a:t>
            </a:r>
            <a:r>
              <a:rPr lang="ru-RU" sz="2400" b="1" dirty="0">
                <a:solidFill>
                  <a:srgbClr val="002060"/>
                </a:solidFill>
                <a:latin typeface="Franklin Gothic Medium Cond" panose="020B060603040202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противодействии коррупции.</a:t>
            </a:r>
          </a:p>
        </p:txBody>
      </p:sp>
      <p:sp>
        <p:nvSpPr>
          <p:cNvPr id="24" name="Нашивка 23"/>
          <p:cNvSpPr/>
          <p:nvPr/>
        </p:nvSpPr>
        <p:spPr>
          <a:xfrm rot="5400000">
            <a:off x="7101360" y="2750416"/>
            <a:ext cx="484632" cy="484632"/>
          </a:xfrm>
          <a:prstGeom prst="chevron">
            <a:avLst/>
          </a:prstGeom>
          <a:pattFill prst="pct80">
            <a:fgClr>
              <a:srgbClr val="FFFF00"/>
            </a:fgClr>
            <a:bgClr>
              <a:schemeClr val="bg1"/>
            </a:bgClr>
          </a:patt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585992" y="2865716"/>
            <a:ext cx="3679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ОСУЩЕСТВЛЯЕТСЯ В ЦЕЛЯХ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198373" y="1705372"/>
            <a:ext cx="80916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155" y="1377237"/>
            <a:ext cx="2031397" cy="2031397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7" name="Shape 2432"/>
          <p:cNvSpPr/>
          <p:nvPr/>
        </p:nvSpPr>
        <p:spPr>
          <a:xfrm>
            <a:off x="4908552" y="332618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ru-RU" sz="4800" b="1" dirty="0">
                <a:solidFill>
                  <a:srgbClr val="2C4E8C"/>
                </a:solidFill>
              </a:rPr>
              <a:t>3</a:t>
            </a:r>
            <a:endParaRPr sz="4800" b="1" dirty="0">
              <a:solidFill>
                <a:srgbClr val="2C4E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5710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660488" y="1226919"/>
            <a:ext cx="7246375" cy="2246769"/>
          </a:xfrm>
          <a:prstGeom prst="rect">
            <a:avLst/>
          </a:prstGeom>
          <a:solidFill>
            <a:schemeClr val="bg2"/>
          </a:solidFill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Times New Roman" panose="02020603050405020304" pitchFamily="18" charset="0"/>
              </a:rPr>
              <a:t>ПЕРВИЧНАЯ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Times New Roman" panose="02020603050405020304" pitchFamily="18" charset="0"/>
              </a:rPr>
              <a:t>ОЦЕНКА СПРАВКИ О ДОХОДАХ, РАСХОДАХ, ОБ ИМУЩЕСТВЕ И ОБЯЗАТЕЛЬСТВАХ ИМУЩЕСТВЕННОГО ХАРАКТЕРА ЗА ОТЧЕТНЫЙ ПЕРИОД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8717823">
            <a:off x="-206508" y="1451468"/>
            <a:ext cx="4206355" cy="1030776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686206" y="4276975"/>
            <a:ext cx="7797872" cy="1815882"/>
          </a:xfrm>
          <a:prstGeom prst="rect">
            <a:avLst/>
          </a:prstGeom>
          <a:solidFill>
            <a:schemeClr val="bg2"/>
          </a:solidFill>
          <a:effectLst>
            <a:outerShdw blurRad="76200" dist="12700" dir="13920000" sx="13000" sy="13000" kx="800400" algn="b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just"/>
            <a:r>
              <a:rPr lang="ru-RU" sz="2800" b="1" dirty="0" smtClean="0">
                <a:solidFill>
                  <a:srgbClr val="002060"/>
                </a:solidFill>
                <a:effectLst>
                  <a:outerShdw blurRad="50800" dist="38100" sx="101000" sy="101000" algn="l" rotWithShape="0">
                    <a:schemeClr val="bg1"/>
                  </a:outerShdw>
                </a:effectLst>
                <a:latin typeface="Times New Roman" panose="02020603050405020304" pitchFamily="18" charset="0"/>
              </a:rPr>
              <a:t>ДЕТАЛЬНЫЙ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50800" dist="38100" sx="101000" sy="101000" algn="l" rotWithShape="0">
                    <a:schemeClr val="bg1"/>
                  </a:outerShdw>
                </a:effectLst>
                <a:latin typeface="Times New Roman" panose="02020603050405020304" pitchFamily="18" charset="0"/>
              </a:rPr>
              <a:t>АНАЛИЗ СПРАВКИ О ДОХОДАХ, РАСХОДАХ, ОБ ИМУЩЕСТВЕ И ОБЯЗАТЕЛЬСТВАХ ИМУЩЕСТВЕННОГО ХАРАКТЕРА ЗА ОТЧЕТНЫЙ ПЕРИОД</a:t>
            </a:r>
          </a:p>
        </p:txBody>
      </p:sp>
      <p:sp>
        <p:nvSpPr>
          <p:cNvPr id="14" name="Shape 120"/>
          <p:cNvSpPr/>
          <p:nvPr/>
        </p:nvSpPr>
        <p:spPr>
          <a:xfrm rot="2823472">
            <a:off x="1469769" y="203057"/>
            <a:ext cx="1923176" cy="6139436"/>
          </a:xfrm>
          <a:custGeom>
            <a:avLst/>
            <a:gdLst>
              <a:gd name="connsiteX0" fmla="*/ 0 w 16825"/>
              <a:gd name="connsiteY0" fmla="*/ 0 h 21600"/>
              <a:gd name="connsiteX1" fmla="*/ 6410 w 16825"/>
              <a:gd name="connsiteY1" fmla="*/ 21600 h 21600"/>
              <a:gd name="connsiteX2" fmla="*/ 11184 w 16825"/>
              <a:gd name="connsiteY2" fmla="*/ 21600 h 21600"/>
              <a:gd name="connsiteX3" fmla="*/ 1855 w 16825"/>
              <a:gd name="connsiteY3" fmla="*/ 0 h 21600"/>
              <a:gd name="connsiteX4" fmla="*/ 0 w 16825"/>
              <a:gd name="connsiteY4" fmla="*/ 0 h 21600"/>
              <a:gd name="connsiteX0" fmla="*/ 0 w 15337"/>
              <a:gd name="connsiteY0" fmla="*/ 0 h 21600"/>
              <a:gd name="connsiteX1" fmla="*/ 6410 w 15337"/>
              <a:gd name="connsiteY1" fmla="*/ 21600 h 21600"/>
              <a:gd name="connsiteX2" fmla="*/ 8948 w 15337"/>
              <a:gd name="connsiteY2" fmla="*/ 21555 h 21600"/>
              <a:gd name="connsiteX3" fmla="*/ 1855 w 15337"/>
              <a:gd name="connsiteY3" fmla="*/ 0 h 21600"/>
              <a:gd name="connsiteX4" fmla="*/ 0 w 15337"/>
              <a:gd name="connsiteY4" fmla="*/ 0 h 21600"/>
              <a:gd name="connsiteX0" fmla="*/ 0 w 21560"/>
              <a:gd name="connsiteY0" fmla="*/ 0 h 21639"/>
              <a:gd name="connsiteX1" fmla="*/ 12633 w 21560"/>
              <a:gd name="connsiteY1" fmla="*/ 21639 h 21639"/>
              <a:gd name="connsiteX2" fmla="*/ 15171 w 21560"/>
              <a:gd name="connsiteY2" fmla="*/ 21594 h 21639"/>
              <a:gd name="connsiteX3" fmla="*/ 8078 w 21560"/>
              <a:gd name="connsiteY3" fmla="*/ 39 h 21639"/>
              <a:gd name="connsiteX4" fmla="*/ 0 w 21560"/>
              <a:gd name="connsiteY4" fmla="*/ 0 h 21639"/>
              <a:gd name="connsiteX0" fmla="*/ 0 w 20360"/>
              <a:gd name="connsiteY0" fmla="*/ 0 h 21639"/>
              <a:gd name="connsiteX1" fmla="*/ 12633 w 20360"/>
              <a:gd name="connsiteY1" fmla="*/ 21639 h 21639"/>
              <a:gd name="connsiteX2" fmla="*/ 15171 w 20360"/>
              <a:gd name="connsiteY2" fmla="*/ 21594 h 21639"/>
              <a:gd name="connsiteX3" fmla="*/ 4272 w 20360"/>
              <a:gd name="connsiteY3" fmla="*/ 39 h 21639"/>
              <a:gd name="connsiteX4" fmla="*/ 0 w 20360"/>
              <a:gd name="connsiteY4" fmla="*/ 0 h 21639"/>
              <a:gd name="connsiteX0" fmla="*/ 0 w 20049"/>
              <a:gd name="connsiteY0" fmla="*/ 0 h 21639"/>
              <a:gd name="connsiteX1" fmla="*/ 12633 w 20049"/>
              <a:gd name="connsiteY1" fmla="*/ 21639 h 21639"/>
              <a:gd name="connsiteX2" fmla="*/ 15171 w 20049"/>
              <a:gd name="connsiteY2" fmla="*/ 21594 h 21639"/>
              <a:gd name="connsiteX3" fmla="*/ 3064 w 20049"/>
              <a:gd name="connsiteY3" fmla="*/ 78 h 21639"/>
              <a:gd name="connsiteX4" fmla="*/ 0 w 20049"/>
              <a:gd name="connsiteY4" fmla="*/ 0 h 21639"/>
              <a:gd name="connsiteX0" fmla="*/ 0 w 20327"/>
              <a:gd name="connsiteY0" fmla="*/ 40 h 21679"/>
              <a:gd name="connsiteX1" fmla="*/ 12633 w 20327"/>
              <a:gd name="connsiteY1" fmla="*/ 21679 h 21679"/>
              <a:gd name="connsiteX2" fmla="*/ 15171 w 20327"/>
              <a:gd name="connsiteY2" fmla="*/ 21634 h 21679"/>
              <a:gd name="connsiteX3" fmla="*/ 4152 w 20327"/>
              <a:gd name="connsiteY3" fmla="*/ 0 h 21679"/>
              <a:gd name="connsiteX4" fmla="*/ 0 w 20327"/>
              <a:gd name="connsiteY4" fmla="*/ 40 h 216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27" h="21679" extrusionOk="0">
                <a:moveTo>
                  <a:pt x="0" y="40"/>
                </a:moveTo>
                <a:cubicBezTo>
                  <a:pt x="15222" y="4443"/>
                  <a:pt x="23050" y="14473"/>
                  <a:pt x="12633" y="21679"/>
                </a:cubicBezTo>
                <a:lnTo>
                  <a:pt x="15171" y="21634"/>
                </a:lnTo>
                <a:cubicBezTo>
                  <a:pt x="25587" y="14428"/>
                  <a:pt x="19374" y="4403"/>
                  <a:pt x="4152" y="0"/>
                </a:cubicBezTo>
                <a:lnTo>
                  <a:pt x="0" y="40"/>
                </a:lnTo>
                <a:close/>
              </a:path>
            </a:pathLst>
          </a:custGeom>
          <a:solidFill>
            <a:srgbClr val="00B0F0"/>
          </a:solidFill>
          <a:ln w="12700">
            <a:miter lim="400000"/>
          </a:ln>
          <a:effectLst>
            <a:outerShdw blurRad="50800" dist="50800" dir="5400000" sx="118000" sy="118000" algn="ctr" rotWithShape="0">
              <a:schemeClr val="bg1"/>
            </a:outerShdw>
          </a:effectLst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3200">
              <a:ln w="53975"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27638" y="194749"/>
            <a:ext cx="69120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1F0FEF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ПРЕДПОЛАГАЕТ ПРОВЕДЕНИЕ ЭТАПОВ:</a:t>
            </a:r>
            <a:endParaRPr lang="ru-RU" b="1" i="1" dirty="0">
              <a:solidFill>
                <a:srgbClr val="1F0FEF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17" name="Shape 2432"/>
          <p:cNvSpPr/>
          <p:nvPr/>
        </p:nvSpPr>
        <p:spPr>
          <a:xfrm>
            <a:off x="3358257" y="1834162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>
                <a:solidFill>
                  <a:srgbClr val="2C4E8C"/>
                </a:solidFill>
              </a:rPr>
              <a:t>I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18" name="Shape 2432"/>
          <p:cNvSpPr/>
          <p:nvPr/>
        </p:nvSpPr>
        <p:spPr>
          <a:xfrm>
            <a:off x="1603591" y="4637069"/>
            <a:ext cx="827767" cy="805791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II</a:t>
            </a:r>
            <a:endParaRPr sz="4800" b="1" dirty="0">
              <a:solidFill>
                <a:srgbClr val="2C4E8C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042507" y="6298783"/>
            <a:ext cx="6683455" cy="369332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проводится в отношении каждого раздела справки 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5049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26" y="219562"/>
            <a:ext cx="1933887" cy="711148"/>
          </a:xfrm>
          <a:prstGeom prst="rect">
            <a:avLst/>
          </a:prstGeom>
          <a:effectLst>
            <a:reflection blurRad="6350" endPos="0" dir="5400000" sy="-100000" algn="bl" rotWithShape="0"/>
          </a:effectLst>
        </p:spPr>
      </p:pic>
      <p:sp>
        <p:nvSpPr>
          <p:cNvPr id="14" name="Прямоугольник 13"/>
          <p:cNvSpPr/>
          <p:nvPr/>
        </p:nvSpPr>
        <p:spPr>
          <a:xfrm>
            <a:off x="2385732" y="273190"/>
            <a:ext cx="9688281" cy="4247317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sx="99000" sy="99000" algn="ctr" rotWithShape="0">
                    <a:srgbClr val="FFC000">
                      <a:alpha val="79000"/>
                    </a:srgbClr>
                  </a:outerShdw>
                </a:effectLst>
                <a:latin typeface="Arial Black" panose="020B0A04020102020204" pitchFamily="34" charset="0"/>
              </a:rPr>
              <a:t>ПЕРВИЧНАЯ ОЦЕНКА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Arial Black" panose="020B0A04020102020204" pitchFamily="34" charset="0"/>
              </a:rPr>
              <a:t>справки 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rgbClr val="FFC000"/>
                  </a:outerShdw>
                </a:effectLst>
                <a:latin typeface="Arial Black" panose="020B0A04020102020204" pitchFamily="34" charset="0"/>
              </a:rPr>
              <a:t>направлена</a:t>
            </a:r>
            <a:r>
              <a:rPr lang="ru-RU" sz="2000" b="1" dirty="0" smtClean="0">
                <a:solidFill>
                  <a:srgbClr val="00206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Arial Black" panose="020B0A04020102020204" pitchFamily="34" charset="0"/>
              </a:rPr>
              <a:t>на </a:t>
            </a:r>
            <a:r>
              <a:rPr lang="ru-RU" sz="2000" b="1" dirty="0">
                <a:solidFill>
                  <a:srgbClr val="0070C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Arial Black" panose="020B0A04020102020204" pitchFamily="34" charset="0"/>
              </a:rPr>
              <a:t>выявление очевидного отсутствия необходимой информации, возможных неточностей, технических ошибок при заполнении </a:t>
            </a:r>
            <a:r>
              <a:rPr lang="ru-RU" sz="2000" b="1" dirty="0" smtClean="0">
                <a:solidFill>
                  <a:srgbClr val="0070C0"/>
                </a:solidFill>
                <a:effectLst>
                  <a:outerShdw blurRad="50800" dist="50800" dir="5400000" sx="95000" sy="95000" algn="ctr" rotWithShape="0">
                    <a:schemeClr val="bg1"/>
                  </a:outerShdw>
                </a:effectLst>
                <a:latin typeface="Arial Black" panose="020B0A04020102020204" pitchFamily="34" charset="0"/>
              </a:rPr>
              <a:t>справки</a:t>
            </a:r>
            <a:endParaRPr lang="ru-RU" sz="2000" b="1" dirty="0">
              <a:solidFill>
                <a:srgbClr val="0070C0"/>
              </a:solidFill>
              <a:effectLst>
                <a:outerShdw blurRad="50800" dist="50800" dir="5400000" sx="95000" sy="95000" algn="ctr" rotWithShape="0">
                  <a:schemeClr val="bg1"/>
                </a:outerShdw>
              </a:effectLst>
              <a:latin typeface="Arial Black" panose="020B0A04020102020204" pitchFamily="34" charset="0"/>
            </a:endParaRPr>
          </a:p>
          <a:p>
            <a:pPr algn="just"/>
            <a:endParaRPr lang="ru-RU" b="1" u="sng" dirty="0" smtClean="0">
              <a:solidFill>
                <a:srgbClr val="002060"/>
              </a:solidFill>
              <a:effectLst>
                <a:outerShdw blurRad="50800" dist="50800" dir="5400000" sx="101000" sy="101000" algn="ctr" rotWithShape="0">
                  <a:schemeClr val="bg1">
                    <a:alpha val="71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algn="just"/>
            <a:endParaRPr lang="ru-RU" sz="2400" b="1" u="sng" dirty="0" smtClean="0">
              <a:solidFill>
                <a:srgbClr val="002060"/>
              </a:solidFill>
              <a:effectLst>
                <a:outerShdw blurRad="50800" dist="50800" dir="5400000" sx="101000" sy="101000" algn="ctr" rotWithShape="0">
                  <a:schemeClr val="bg1">
                    <a:alpha val="71000"/>
                  </a:schemeClr>
                </a:outerShdw>
              </a:effectLst>
              <a:latin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СВОЕВРЕМЕННОСТЬ </a:t>
            </a:r>
            <a:r>
              <a:rPr lang="ru-RU" sz="2400" b="1" dirty="0" smtClean="0">
                <a:solidFill>
                  <a:srgbClr val="244072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представления сведений,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СООТВЕТСТВИЕ </a:t>
            </a:r>
            <a:r>
              <a:rPr lang="ru-RU" sz="2400" b="1" dirty="0" smtClean="0">
                <a:solidFill>
                  <a:srgbClr val="244072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представленной справки утвержденной форме,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ПРАВИЛЬНОСТЬ </a:t>
            </a:r>
            <a:r>
              <a:rPr lang="ru-RU" sz="2400" b="1" dirty="0">
                <a:solidFill>
                  <a:srgbClr val="244072"/>
                </a:solidFill>
                <a:latin typeface="Times New Roman" panose="02020603050405020304" pitchFamily="18" charset="0"/>
              </a:rPr>
              <a:t>указания отчетного периода и отчетной даты, даты представления сведений, </a:t>
            </a:r>
            <a:endParaRPr lang="ru-RU" sz="2400" b="1" dirty="0" smtClean="0">
              <a:solidFill>
                <a:srgbClr val="244072"/>
              </a:solidFill>
              <a:latin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НАЛИЧИЕ ПОДПИСИ ЛИЦА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, представившего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справку на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себя,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своих супругу (супруга) и несовершеннолетних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детей,</a:t>
            </a:r>
          </a:p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ПОЛНОТА ЗАПОЛНЕНИЯ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соответствующих разделов справки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50800" dir="5400000" sx="101000" sy="101000" algn="ctr" rotWithShape="0">
                    <a:schemeClr val="bg1">
                      <a:alpha val="71000"/>
                    </a:schemeClr>
                  </a:outerShdw>
                </a:effectLst>
                <a:latin typeface="Times New Roman" panose="02020603050405020304" pitchFamily="18" charset="0"/>
              </a:rPr>
              <a:t>.</a:t>
            </a:r>
            <a:endParaRPr lang="ru-RU" sz="2400" b="1" dirty="0">
              <a:solidFill>
                <a:srgbClr val="002060"/>
              </a:solidFill>
              <a:effectLst>
                <a:outerShdw blurRad="50800" dist="50800" dir="5400000" sx="101000" sy="101000" algn="ctr" rotWithShape="0">
                  <a:schemeClr val="bg1">
                    <a:alpha val="71000"/>
                  </a:scheme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90" y="2171948"/>
            <a:ext cx="1884287" cy="1667153"/>
          </a:xfrm>
          <a:prstGeom prst="rect">
            <a:avLst/>
          </a:prstGeom>
          <a:effectLst>
            <a:softEdge rad="1143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2015613" y="5109446"/>
            <a:ext cx="100584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>
                <a:latin typeface="Times New Roman" panose="02020603050405020304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srgbClr val="00B0F0">
                      <a:alpha val="40000"/>
                    </a:srgbClr>
                  </a:outerShdw>
                </a:effectLst>
                <a:latin typeface="Arial Narrow" panose="020B0606020202030204" pitchFamily="34" charset="0"/>
                <a:cs typeface="Andalus" panose="02020603050405020304" pitchFamily="18" charset="-78"/>
              </a:rPr>
              <a:t>В ОБЯЗАТЕЛЬНОМ ПОРЯДКЕ </a:t>
            </a: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должен 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быть заполнен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подраздел 3.1 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"Недвижимое имущество" или </a:t>
            </a:r>
            <a:r>
              <a:rPr lang="ru-RU" sz="2400" b="1" dirty="0">
                <a:solidFill>
                  <a:srgbClr val="C0000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подраздел 6.1 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"Объекты недвижимого имущества, находящиеся в пользовании" справки. </a:t>
            </a:r>
            <a:r>
              <a:rPr lang="ru-RU" sz="2400" b="1" dirty="0" smtClean="0">
                <a:solidFill>
                  <a:srgbClr val="3C6CC2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ОДНОВРЕМЕННОЕ ОТСУТСТВИЕ </a:t>
            </a:r>
            <a:r>
              <a:rPr lang="ru-RU" sz="2400" b="1" dirty="0" smtClean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информации </a:t>
            </a:r>
            <a:r>
              <a:rPr lang="ru-RU" sz="2400" b="1" dirty="0">
                <a:solidFill>
                  <a:srgbClr val="002060"/>
                </a:solidFill>
                <a:latin typeface="Arial Narrow" panose="020B0606020202030204" pitchFamily="34" charset="0"/>
                <a:cs typeface="Andalus" panose="02020603050405020304" pitchFamily="18" charset="-78"/>
              </a:rPr>
              <a:t>в обоих указанных подразделах не допускается</a:t>
            </a:r>
          </a:p>
        </p:txBody>
      </p:sp>
      <p:sp>
        <p:nvSpPr>
          <p:cNvPr id="15" name="Нашивка 14"/>
          <p:cNvSpPr/>
          <p:nvPr/>
        </p:nvSpPr>
        <p:spPr>
          <a:xfrm rot="5400000">
            <a:off x="7208782" y="1288337"/>
            <a:ext cx="484632" cy="484632"/>
          </a:xfrm>
          <a:prstGeom prst="chevron">
            <a:avLst/>
          </a:prstGeom>
          <a:solidFill>
            <a:srgbClr val="FFC000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693414" y="1344151"/>
            <a:ext cx="406583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приеме справки оценивается</a:t>
            </a:r>
            <a:endParaRPr lang="ru-RU" b="1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31" y="4692556"/>
            <a:ext cx="1582517" cy="2079523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10" name="Shape 2432"/>
          <p:cNvSpPr/>
          <p:nvPr/>
        </p:nvSpPr>
        <p:spPr>
          <a:xfrm>
            <a:off x="672456" y="845419"/>
            <a:ext cx="752425" cy="705910"/>
          </a:xfrm>
          <a:prstGeom prst="ellipse">
            <a:avLst/>
          </a:prstGeom>
          <a:solidFill>
            <a:srgbClr val="00B0F0"/>
          </a:solidFill>
          <a:ln w="76200" cap="flat" cmpd="sng">
            <a:solidFill>
              <a:schemeClr val="bg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19050" tIns="19050" rIns="19050" bIns="19050" numCol="1" anchor="ctr">
            <a:noAutofit/>
          </a:bodyPr>
          <a:lstStyle/>
          <a:p>
            <a:pPr algn="ctr">
              <a:defRPr sz="3200">
                <a:solidFill>
                  <a:srgbClr val="FFFFFF"/>
                </a:solidFill>
              </a:defRPr>
            </a:pPr>
            <a:r>
              <a:rPr lang="en-US" sz="4800" b="1" dirty="0" smtClean="0">
                <a:solidFill>
                  <a:srgbClr val="2C4E8C"/>
                </a:solidFill>
              </a:rPr>
              <a:t>I</a:t>
            </a:r>
            <a:r>
              <a:rPr lang="ru-RU" sz="1200" b="1" dirty="0" smtClean="0">
                <a:solidFill>
                  <a:srgbClr val="2C4E8C"/>
                </a:solidFill>
              </a:rPr>
              <a:t>этап</a:t>
            </a:r>
            <a:endParaRPr sz="4800" b="1" dirty="0">
              <a:solidFill>
                <a:srgbClr val="2C4E8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17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Organic</Template>
  <TotalTime>3946</TotalTime>
  <Words>2016</Words>
  <Application>Microsoft Office PowerPoint</Application>
  <PresentationFormat>Широкоэкранный</PresentationFormat>
  <Paragraphs>162</Paragraphs>
  <Slides>19</Slides>
  <Notes>12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35" baseType="lpstr">
      <vt:lpstr>Batang</vt:lpstr>
      <vt:lpstr>Microsoft JhengHei UI</vt:lpstr>
      <vt:lpstr>Andalus</vt:lpstr>
      <vt:lpstr>Aparajita</vt:lpstr>
      <vt:lpstr>Arial</vt:lpstr>
      <vt:lpstr>Arial Black</vt:lpstr>
      <vt:lpstr>Arial Narrow</vt:lpstr>
      <vt:lpstr>Calibri</vt:lpstr>
      <vt:lpstr>Calibri Light</vt:lpstr>
      <vt:lpstr>Franklin Gothic Medium Cond</vt:lpstr>
      <vt:lpstr>Segoe UI Black</vt:lpstr>
      <vt:lpstr>Tahoma</vt:lpstr>
      <vt:lpstr>Times New Roman</vt:lpstr>
      <vt:lpstr>Verdana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Виктор Казанцев</dc:creator>
  <cp:lastModifiedBy>Буркатская Людмила Федоровна</cp:lastModifiedBy>
  <cp:revision>484</cp:revision>
  <cp:lastPrinted>2019-06-03T10:53:32Z</cp:lastPrinted>
  <dcterms:created xsi:type="dcterms:W3CDTF">2016-12-24T07:31:03Z</dcterms:created>
  <dcterms:modified xsi:type="dcterms:W3CDTF">2019-06-04T02:05:28Z</dcterms:modified>
</cp:coreProperties>
</file>