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sldIdLst>
    <p:sldId id="256" r:id="rId2"/>
    <p:sldId id="271" r:id="rId3"/>
    <p:sldId id="275" r:id="rId4"/>
    <p:sldId id="276" r:id="rId5"/>
    <p:sldId id="257" r:id="rId6"/>
    <p:sldId id="258" r:id="rId7"/>
    <p:sldId id="277" r:id="rId8"/>
    <p:sldId id="264" r:id="rId9"/>
    <p:sldId id="274" r:id="rId10"/>
  </p:sldIdLst>
  <p:sldSz cx="12192000" cy="6858000"/>
  <p:notesSz cx="6858000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-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основаниях  проведения проверок достоверности</a:t>
            </a:r>
            <a:r>
              <a:rPr lang="ru-RU" sz="1800" b="1" baseline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полноты сведений о доходах, об имуществе и обязательствах имущественного характера, представляемых служащими, </a:t>
            </a:r>
            <a:r>
              <a:rPr lang="ru-RU" sz="1800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период 2016-2018 годов</a:t>
            </a:r>
          </a:p>
        </c:rich>
      </c:tx>
      <c:layout>
        <c:manualLayout>
          <c:xMode val="edge"/>
          <c:yMode val="edge"/>
          <c:x val="0.12995926122731591"/>
          <c:y val="3.733333333333333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32784160006158569"/>
          <c:y val="0.18142863289629779"/>
          <c:w val="0.68069579231061095"/>
          <c:h val="0.49475590551181103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Лист1!$A$11</c:f>
              <c:strCache>
                <c:ptCount val="1"/>
                <c:pt idx="0">
                  <c:v>Информация, поступившая от правоохранительных органов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dLbls>
            <c:dLbl>
              <c:idx val="5"/>
              <c:layout>
                <c:manualLayout>
                  <c:x val="0"/>
                  <c:y val="-5.86080586080586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E38-4B92-9690-8A2BB272AB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Лист1!$B$9:$G$10</c:f>
              <c:multiLvlStrCache>
                <c:ptCount val="6"/>
                <c:lvl>
                  <c:pt idx="0">
                    <c:v>Государственные органы</c:v>
                  </c:pt>
                  <c:pt idx="1">
                    <c:v>ОМС</c:v>
                  </c:pt>
                  <c:pt idx="2">
                    <c:v>Государственные органы</c:v>
                  </c:pt>
                  <c:pt idx="3">
                    <c:v>ОМС</c:v>
                  </c:pt>
                  <c:pt idx="4">
                    <c:v>Государственные органы</c:v>
                  </c:pt>
                  <c:pt idx="5">
                    <c:v>ОМС</c:v>
                  </c:pt>
                </c:lvl>
                <c:lvl>
                  <c:pt idx="0">
                    <c:v>2016 год</c:v>
                  </c:pt>
                  <c:pt idx="2">
                    <c:v>2017 год</c:v>
                  </c:pt>
                  <c:pt idx="4">
                    <c:v>2018 год</c:v>
                  </c:pt>
                </c:lvl>
              </c:multiLvlStrCache>
            </c:multiLvlStrRef>
          </c:cat>
          <c:val>
            <c:numRef>
              <c:f>Лист1!$B$11:$G$11</c:f>
              <c:numCache>
                <c:formatCode>General</c:formatCode>
                <c:ptCount val="6"/>
                <c:pt idx="0">
                  <c:v>95</c:v>
                </c:pt>
                <c:pt idx="1">
                  <c:v>98</c:v>
                </c:pt>
                <c:pt idx="2">
                  <c:v>53</c:v>
                </c:pt>
                <c:pt idx="3">
                  <c:v>97</c:v>
                </c:pt>
                <c:pt idx="4">
                  <c:v>25</c:v>
                </c:pt>
                <c:pt idx="5">
                  <c:v>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E38-4B92-9690-8A2BB272AB5A}"/>
            </c:ext>
          </c:extLst>
        </c:ser>
        <c:ser>
          <c:idx val="1"/>
          <c:order val="1"/>
          <c:tx>
            <c:strRef>
              <c:f>Лист1!$A$12</c:f>
              <c:strCache>
                <c:ptCount val="1"/>
                <c:pt idx="0">
                  <c:v>Информация, поступившая от работников подразделений по профилактике коррупционных и иных правонарушений (результаты анализа представленных сведений о доходах)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dLbls>
            <c:dLbl>
              <c:idx val="5"/>
              <c:layout>
                <c:manualLayout>
                  <c:x val="-3.9741679085941381E-3"/>
                  <c:y val="-5.86080586080586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E38-4B92-9690-8A2BB272AB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Лист1!$B$9:$G$10</c:f>
              <c:multiLvlStrCache>
                <c:ptCount val="6"/>
                <c:lvl>
                  <c:pt idx="0">
                    <c:v>Государственные органы</c:v>
                  </c:pt>
                  <c:pt idx="1">
                    <c:v>ОМС</c:v>
                  </c:pt>
                  <c:pt idx="2">
                    <c:v>Государственные органы</c:v>
                  </c:pt>
                  <c:pt idx="3">
                    <c:v>ОМС</c:v>
                  </c:pt>
                  <c:pt idx="4">
                    <c:v>Государственные органы</c:v>
                  </c:pt>
                  <c:pt idx="5">
                    <c:v>ОМС</c:v>
                  </c:pt>
                </c:lvl>
                <c:lvl>
                  <c:pt idx="0">
                    <c:v>2016 год</c:v>
                  </c:pt>
                  <c:pt idx="2">
                    <c:v>2017 год</c:v>
                  </c:pt>
                  <c:pt idx="4">
                    <c:v>2018 год</c:v>
                  </c:pt>
                </c:lvl>
              </c:multiLvlStrCache>
            </c:multiLvlStrRef>
          </c:cat>
          <c:val>
            <c:numRef>
              <c:f>Лист1!$B$12:$G$12</c:f>
              <c:numCache>
                <c:formatCode>General</c:formatCode>
                <c:ptCount val="6"/>
                <c:pt idx="0">
                  <c:v>31</c:v>
                </c:pt>
                <c:pt idx="1">
                  <c:v>36</c:v>
                </c:pt>
                <c:pt idx="2">
                  <c:v>34</c:v>
                </c:pt>
                <c:pt idx="3">
                  <c:v>24</c:v>
                </c:pt>
                <c:pt idx="4">
                  <c:v>59</c:v>
                </c:pt>
                <c:pt idx="5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E38-4B92-9690-8A2BB272AB5A}"/>
            </c:ext>
          </c:extLst>
        </c:ser>
        <c:ser>
          <c:idx val="2"/>
          <c:order val="2"/>
          <c:tx>
            <c:strRef>
              <c:f>Лист1!$A$13</c:f>
              <c:strCache>
                <c:ptCount val="1"/>
                <c:pt idx="0">
                  <c:v>Информация, поступившая от иных государственных органов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4.172874096259424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E38-4B92-9690-8A2BB272AB5A}"/>
                </c:ext>
              </c:extLst>
            </c:dLbl>
            <c:dLbl>
              <c:idx val="1"/>
              <c:layout>
                <c:manualLayout>
                  <c:x val="4.5644976893225622E-2"/>
                  <c:y val="-3.45784776902877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E38-4B92-9690-8A2BB272AB5A}"/>
                </c:ext>
              </c:extLst>
            </c:dLbl>
            <c:dLbl>
              <c:idx val="2"/>
              <c:layout>
                <c:manualLayout>
                  <c:x val="2.9806259314456036E-2"/>
                  <c:y val="-5.86080586080586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E38-4B92-9690-8A2BB272AB5A}"/>
                </c:ext>
              </c:extLst>
            </c:dLbl>
            <c:dLbl>
              <c:idx val="3"/>
              <c:layout>
                <c:manualLayout>
                  <c:x val="2.3845007451564829E-2"/>
                  <c:y val="-2.9304029304030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E38-4B92-9690-8A2BB272AB5A}"/>
                </c:ext>
              </c:extLst>
            </c:dLbl>
            <c:dLbl>
              <c:idx val="4"/>
              <c:layout>
                <c:manualLayout>
                  <c:x val="2.1568362236928974E-2"/>
                  <c:y val="-2.6372703412073489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E38-4B92-9690-8A2BB272AB5A}"/>
                </c:ext>
              </c:extLst>
            </c:dLbl>
            <c:dLbl>
              <c:idx val="5"/>
              <c:layout>
                <c:manualLayout>
                  <c:x val="3.0153615767354234E-2"/>
                  <c:y val="2.6666666666665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E38-4B92-9690-8A2BB272AB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Лист1!$B$9:$G$10</c:f>
              <c:multiLvlStrCache>
                <c:ptCount val="6"/>
                <c:lvl>
                  <c:pt idx="0">
                    <c:v>Государственные органы</c:v>
                  </c:pt>
                  <c:pt idx="1">
                    <c:v>ОМС</c:v>
                  </c:pt>
                  <c:pt idx="2">
                    <c:v>Государственные органы</c:v>
                  </c:pt>
                  <c:pt idx="3">
                    <c:v>ОМС</c:v>
                  </c:pt>
                  <c:pt idx="4">
                    <c:v>Государственные органы</c:v>
                  </c:pt>
                  <c:pt idx="5">
                    <c:v>ОМС</c:v>
                  </c:pt>
                </c:lvl>
                <c:lvl>
                  <c:pt idx="0">
                    <c:v>2016 год</c:v>
                  </c:pt>
                  <c:pt idx="2">
                    <c:v>2017 год</c:v>
                  </c:pt>
                  <c:pt idx="4">
                    <c:v>2018 год</c:v>
                  </c:pt>
                </c:lvl>
              </c:multiLvlStrCache>
            </c:multiLvlStrRef>
          </c:cat>
          <c:val>
            <c:numRef>
              <c:f>Лист1!$B$13:$G$13</c:f>
              <c:numCache>
                <c:formatCode>General</c:formatCode>
                <c:ptCount val="6"/>
                <c:pt idx="0">
                  <c:v>1</c:v>
                </c:pt>
                <c:pt idx="1">
                  <c:v>0</c:v>
                </c:pt>
                <c:pt idx="2">
                  <c:v>1</c:v>
                </c:pt>
                <c:pt idx="3">
                  <c:v>3</c:v>
                </c:pt>
                <c:pt idx="4">
                  <c:v>83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E38-4B92-9690-8A2BB272AB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87855208"/>
        <c:axId val="287854424"/>
        <c:axId val="0"/>
      </c:bar3DChart>
      <c:catAx>
        <c:axId val="28785520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87854424"/>
        <c:crosses val="autoZero"/>
        <c:auto val="0"/>
        <c:lblAlgn val="ctr"/>
        <c:lblOffset val="100"/>
        <c:noMultiLvlLbl val="0"/>
      </c:catAx>
      <c:valAx>
        <c:axId val="2878544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287855208"/>
        <c:crossesAt val="1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2164616141732286E-2"/>
          <c:y val="0.75378051687453729"/>
          <c:w val="0.92166121968783854"/>
          <c:h val="0.240085181338976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pattFill prst="ltDnDiag">
      <a:fgClr>
        <a:schemeClr val="bg2"/>
      </a:fgClr>
      <a:bgClr>
        <a:schemeClr val="bg1"/>
      </a:bgClr>
    </a:patt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ysClr val="windowText" lastClr="000000"/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Сведения об основаниях  проведения проверок соблюдения служащими установленных ограничений и запретов, требований</a:t>
            </a:r>
            <a:r>
              <a:rPr lang="ru-RU" sz="1800" b="1" baseline="0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 предотвращении или урегулировании конфликта интересов</a:t>
            </a:r>
            <a:r>
              <a:rPr lang="ru-RU" sz="1800" b="1" dirty="0">
                <a:solidFill>
                  <a:sysClr val="windowText" lastClr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 период 2016-2018 годов</a:t>
            </a:r>
          </a:p>
        </c:rich>
      </c:tx>
      <c:layout>
        <c:manualLayout>
          <c:xMode val="edge"/>
          <c:yMode val="edge"/>
          <c:x val="0.17787590223097108"/>
          <c:y val="3.73333661749736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ysClr val="windowText" lastClr="000000"/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0.29566276125596658"/>
          <c:y val="0.193880273162576"/>
          <c:w val="0.68069579231061095"/>
          <c:h val="0.49475590551181103"/>
        </c:manualLayout>
      </c:layout>
      <c:bar3DChart>
        <c:barDir val="bar"/>
        <c:grouping val="stacked"/>
        <c:varyColors val="0"/>
        <c:ser>
          <c:idx val="0"/>
          <c:order val="0"/>
          <c:tx>
            <c:strRef>
              <c:f>Лист1!$A$11</c:f>
              <c:strCache>
                <c:ptCount val="1"/>
                <c:pt idx="0">
                  <c:v>Информация, поступившая от правоохранительных органов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  <a:sp3d/>
          </c:spPr>
          <c:invertIfNegative val="0"/>
          <c:dLbls>
            <c:dLbl>
              <c:idx val="5"/>
              <c:layout>
                <c:manualLayout>
                  <c:x val="0"/>
                  <c:y val="-5.86080586080586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2C2-4DC0-B32A-AADB4FAF93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Лист1!$B$9:$G$10</c:f>
              <c:multiLvlStrCache>
                <c:ptCount val="6"/>
                <c:lvl>
                  <c:pt idx="0">
                    <c:v>Государственные органы</c:v>
                  </c:pt>
                  <c:pt idx="1">
                    <c:v>ОМС</c:v>
                  </c:pt>
                  <c:pt idx="2">
                    <c:v>Государственные органы</c:v>
                  </c:pt>
                  <c:pt idx="3">
                    <c:v>ОМС</c:v>
                  </c:pt>
                  <c:pt idx="4">
                    <c:v>Государственные органы</c:v>
                  </c:pt>
                  <c:pt idx="5">
                    <c:v>ОМС</c:v>
                  </c:pt>
                </c:lvl>
                <c:lvl>
                  <c:pt idx="0">
                    <c:v>2016 год</c:v>
                  </c:pt>
                  <c:pt idx="2">
                    <c:v>2017 год</c:v>
                  </c:pt>
                  <c:pt idx="4">
                    <c:v>2018 год</c:v>
                  </c:pt>
                </c:lvl>
              </c:multiLvlStrCache>
            </c:multiLvlStrRef>
          </c:cat>
          <c:val>
            <c:numRef>
              <c:f>Лист1!$B$11:$G$11</c:f>
              <c:numCache>
                <c:formatCode>General</c:formatCode>
                <c:ptCount val="6"/>
                <c:pt idx="0">
                  <c:v>2</c:v>
                </c:pt>
                <c:pt idx="1">
                  <c:v>2</c:v>
                </c:pt>
                <c:pt idx="2">
                  <c:v>2</c:v>
                </c:pt>
                <c:pt idx="3">
                  <c:v>0</c:v>
                </c:pt>
                <c:pt idx="4">
                  <c:v>8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2C2-4DC0-B32A-AADB4FAF93BB}"/>
            </c:ext>
          </c:extLst>
        </c:ser>
        <c:ser>
          <c:idx val="1"/>
          <c:order val="1"/>
          <c:tx>
            <c:strRef>
              <c:f>Лист1!$A$12</c:f>
              <c:strCache>
                <c:ptCount val="1"/>
                <c:pt idx="0">
                  <c:v>Информация, поступившая от работников подразделений по профилактике коррупционных и иных правонарушений (результаты анализа представленных сведений о доходах)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  <a:sp3d/>
          </c:spPr>
          <c:invertIfNegative val="0"/>
          <c:dLbls>
            <c:dLbl>
              <c:idx val="5"/>
              <c:layout>
                <c:manualLayout>
                  <c:x val="-3.9741679085941381E-3"/>
                  <c:y val="-5.86080586080586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2C2-4DC0-B32A-AADB4FAF93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Лист1!$B$9:$G$10</c:f>
              <c:multiLvlStrCache>
                <c:ptCount val="6"/>
                <c:lvl>
                  <c:pt idx="0">
                    <c:v>Государственные органы</c:v>
                  </c:pt>
                  <c:pt idx="1">
                    <c:v>ОМС</c:v>
                  </c:pt>
                  <c:pt idx="2">
                    <c:v>Государственные органы</c:v>
                  </c:pt>
                  <c:pt idx="3">
                    <c:v>ОМС</c:v>
                  </c:pt>
                  <c:pt idx="4">
                    <c:v>Государственные органы</c:v>
                  </c:pt>
                  <c:pt idx="5">
                    <c:v>ОМС</c:v>
                  </c:pt>
                </c:lvl>
                <c:lvl>
                  <c:pt idx="0">
                    <c:v>2016 год</c:v>
                  </c:pt>
                  <c:pt idx="2">
                    <c:v>2017 год</c:v>
                  </c:pt>
                  <c:pt idx="4">
                    <c:v>2018 год</c:v>
                  </c:pt>
                </c:lvl>
              </c:multiLvlStrCache>
            </c:multiLvlStrRef>
          </c:cat>
          <c:val>
            <c:numRef>
              <c:f>Лист1!$B$12:$G$12</c:f>
              <c:numCache>
                <c:formatCode>General</c:formatCode>
                <c:ptCount val="6"/>
                <c:pt idx="0">
                  <c:v>7</c:v>
                </c:pt>
                <c:pt idx="1">
                  <c:v>3</c:v>
                </c:pt>
                <c:pt idx="2">
                  <c:v>1</c:v>
                </c:pt>
                <c:pt idx="3">
                  <c:v>1</c:v>
                </c:pt>
                <c:pt idx="4">
                  <c:v>6</c:v>
                </c:pt>
                <c:pt idx="5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82C2-4DC0-B32A-AADB4FAF93BB}"/>
            </c:ext>
          </c:extLst>
        </c:ser>
        <c:ser>
          <c:idx val="2"/>
          <c:order val="2"/>
          <c:tx>
            <c:strRef>
              <c:f>Лист1!$A$13</c:f>
              <c:strCache>
                <c:ptCount val="1"/>
                <c:pt idx="0">
                  <c:v>Информация, поступившая от иных государственных органов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4.1728740962594248E-2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2C2-4DC0-B32A-AADB4FAF93BB}"/>
                </c:ext>
              </c:extLst>
            </c:dLbl>
            <c:dLbl>
              <c:idx val="1"/>
              <c:layout>
                <c:manualLayout>
                  <c:x val="4.5644976893225622E-2"/>
                  <c:y val="-3.45784776902877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82C2-4DC0-B32A-AADB4FAF93BB}"/>
                </c:ext>
              </c:extLst>
            </c:dLbl>
            <c:dLbl>
              <c:idx val="2"/>
              <c:layout>
                <c:manualLayout>
                  <c:x val="2.9806259314456036E-2"/>
                  <c:y val="-5.860805860805860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82C2-4DC0-B32A-AADB4FAF93BB}"/>
                </c:ext>
              </c:extLst>
            </c:dLbl>
            <c:dLbl>
              <c:idx val="3"/>
              <c:layout>
                <c:manualLayout>
                  <c:x val="2.3845007451564829E-2"/>
                  <c:y val="-2.93040293040303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82C2-4DC0-B32A-AADB4FAF93BB}"/>
                </c:ext>
              </c:extLst>
            </c:dLbl>
            <c:dLbl>
              <c:idx val="4"/>
              <c:layout>
                <c:manualLayout>
                  <c:x val="2.1568362236928974E-2"/>
                  <c:y val="-2.6372703412073489E-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82C2-4DC0-B32A-AADB4FAF93BB}"/>
                </c:ext>
              </c:extLst>
            </c:dLbl>
            <c:dLbl>
              <c:idx val="5"/>
              <c:layout>
                <c:manualLayout>
                  <c:x val="3.0153615767354234E-2"/>
                  <c:y val="2.6666666666665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82C2-4DC0-B32A-AADB4FAF93B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ysClr val="windowText" lastClr="000000"/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multiLvlStrRef>
              <c:f>Лист1!$B$9:$G$10</c:f>
              <c:multiLvlStrCache>
                <c:ptCount val="6"/>
                <c:lvl>
                  <c:pt idx="0">
                    <c:v>Государственные органы</c:v>
                  </c:pt>
                  <c:pt idx="1">
                    <c:v>ОМС</c:v>
                  </c:pt>
                  <c:pt idx="2">
                    <c:v>Государственные органы</c:v>
                  </c:pt>
                  <c:pt idx="3">
                    <c:v>ОМС</c:v>
                  </c:pt>
                  <c:pt idx="4">
                    <c:v>Государственные органы</c:v>
                  </c:pt>
                  <c:pt idx="5">
                    <c:v>ОМС</c:v>
                  </c:pt>
                </c:lvl>
                <c:lvl>
                  <c:pt idx="0">
                    <c:v>2016 год</c:v>
                  </c:pt>
                  <c:pt idx="2">
                    <c:v>2017 год</c:v>
                  </c:pt>
                  <c:pt idx="4">
                    <c:v>2018 год</c:v>
                  </c:pt>
                </c:lvl>
              </c:multiLvlStrCache>
            </c:multiLvlStrRef>
          </c:cat>
          <c:val>
            <c:numRef>
              <c:f>Лист1!$B$13:$G$13</c:f>
              <c:numCache>
                <c:formatCode>General</c:formatCode>
                <c:ptCount val="6"/>
                <c:pt idx="0">
                  <c:v>0</c:v>
                </c:pt>
                <c:pt idx="1">
                  <c:v>10</c:v>
                </c:pt>
                <c:pt idx="2">
                  <c:v>0</c:v>
                </c:pt>
                <c:pt idx="3">
                  <c:v>0</c:v>
                </c:pt>
                <c:pt idx="4">
                  <c:v>2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82C2-4DC0-B32A-AADB4FAF93B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74499192"/>
        <c:axId val="474500368"/>
        <c:axId val="0"/>
      </c:bar3DChart>
      <c:catAx>
        <c:axId val="47449919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74500368"/>
        <c:crosses val="autoZero"/>
        <c:auto val="0"/>
        <c:lblAlgn val="ctr"/>
        <c:lblOffset val="100"/>
        <c:noMultiLvlLbl val="0"/>
      </c:catAx>
      <c:valAx>
        <c:axId val="47450036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ysClr val="windowText" lastClr="00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474499192"/>
        <c:crossesAt val="1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3.2164629103576856E-2"/>
          <c:y val="0.73175633930566708"/>
          <c:w val="0.92166121968783854"/>
          <c:h val="0.240085181338976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ysClr val="windowText" lastClr="00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pattFill prst="ltDnDiag">
      <a:fgClr>
        <a:schemeClr val="bg2"/>
      </a:fgClr>
      <a:bgClr>
        <a:schemeClr val="bg1"/>
      </a:bgClr>
    </a:patt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306011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68862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2679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208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5585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58800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6259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0180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18462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6A0971D8-F513-4A7E-96F3-F43B12FB3B49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2438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0971D8-F513-4A7E-96F3-F43B12FB3B49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565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6A0971D8-F513-4A7E-96F3-F43B12FB3B49}" type="datetimeFigureOut">
              <a:rPr lang="ru-RU" smtClean="0"/>
              <a:t>03.06.2019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CC28E8AA-EF60-4412-AB62-04DCB3EB1347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06357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Об актуальных вопросах, возникающих при осуществлении антикоррупционных проверок </a:t>
            </a:r>
            <a:br>
              <a:rPr lang="ru-RU" sz="4000" b="1" i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</a:br>
            <a:br>
              <a:rPr lang="ru-RU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sz="3600" b="1" cap="none" spc="-50" dirty="0">
                <a:solidFill>
                  <a:srgbClr val="002060"/>
                </a:solidFill>
                <a:latin typeface="+mn-lt"/>
                <a:ea typeface="+mj-ea"/>
                <a:cs typeface="+mj-cs"/>
              </a:rPr>
              <a:t>Былина Дарья Андреевна – советник отдела по профилактике коррупционных  и иных правонарушений департамента организации управления и государственной гражданской службы администрации Губернатора Новосибирской области и Правительства Новосибирской области</a:t>
            </a:r>
            <a:endParaRPr lang="ru-RU" sz="2000" dirty="0">
              <a:solidFill>
                <a:srgbClr val="00206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3321622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86626" y="1837597"/>
            <a:ext cx="3859731" cy="17614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" lvl="0" indent="-91440" algn="ctr" defTabSz="91440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6F6F74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проверки достоверности </a:t>
            </a:r>
            <a:r>
              <a:rPr 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полноты сведений </a:t>
            </a:r>
            <a:r>
              <a:rPr 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 доходах, об имуществе </a:t>
            </a:r>
            <a:r>
              <a:rPr 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обязательствах </a:t>
            </a:r>
            <a:r>
              <a:rPr 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</a:t>
            </a: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имущественного характера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138531" y="3745238"/>
            <a:ext cx="4822257" cy="25273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" lvl="0" indent="-91440" algn="ctr" defTabSz="91440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6F6F74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проверки соблюдения ограничений, запретов, требований о предотвращении или об урегулировании конфликта интересов и исполнения обязанностей, установленных в целях противодействия коррупции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129665" y="1837597"/>
            <a:ext cx="3811604" cy="176142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" lvl="0" indent="-91440" algn="ctr" defTabSz="91440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6F6F74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проверки достоверности сведений, представляемых при поступлении на ГС, МС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124577" y="1841793"/>
            <a:ext cx="3965608" cy="1766945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" lvl="0" indent="-91440" algn="ctr" defTabSz="91440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6F6F74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проверки сведений, указанных в уведомлении о склонении к совершению коррупционного правонарушения</a:t>
            </a: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95170" y="3745238"/>
            <a:ext cx="4822257" cy="2527341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" lvl="0" indent="-91440" algn="ctr" defTabSz="91440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6F6F74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проверки соблюдения гражданами, замещавшими должности ГС, МС ограничений при заключении ими трудового договора и (или) гражданско-правового договора в случаях, предусмотренных федеральными законами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462518" y="354011"/>
            <a:ext cx="6525870" cy="1044932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" indent="-91440" algn="ctr" defTabSz="91440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6F6F74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АНТИКОРРУПЦИОННЫЕ ПРОВЕРКИ</a:t>
            </a:r>
          </a:p>
          <a:p>
            <a:pPr marL="91440" indent="-91440" algn="ctr" defTabSz="91440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6F6F74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20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(в зависимости от предмета проверки)</a:t>
            </a:r>
            <a:endParaRPr lang="ru-RU" sz="2000" dirty="0">
              <a:solidFill>
                <a:srgbClr val="000000">
                  <a:lumMod val="75000"/>
                  <a:lumOff val="2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36941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2001523"/>
              </p:ext>
            </p:extLst>
          </p:nvPr>
        </p:nvGraphicFramePr>
        <p:xfrm>
          <a:off x="0" y="0"/>
          <a:ext cx="12192000" cy="63430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587142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56845285"/>
              </p:ext>
            </p:extLst>
          </p:nvPr>
        </p:nvGraphicFramePr>
        <p:xfrm>
          <a:off x="0" y="0"/>
          <a:ext cx="12192000" cy="63334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6287670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52780E0E-CDE7-4BE9-AF37-4300D1B6B5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2941" y="2211494"/>
            <a:ext cx="10412705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600" dirty="0"/>
              <a:t> </a:t>
            </a:r>
            <a:r>
              <a:rPr lang="ru-RU" sz="2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Федеральный закон от 27.07.2004 №</a:t>
            </a:r>
            <a:r>
              <a:rPr lang="en-US" sz="2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79-</a:t>
            </a:r>
            <a:r>
              <a:rPr lang="ru-RU" sz="2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ФЗ                       </a:t>
            </a:r>
            <a:r>
              <a:rPr lang="ru-RU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 государственной гражданской службе Российской Федерации»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Закон Новосибирской области от 01.02.2005 № 265-ОЗ  </a:t>
            </a:r>
            <a:r>
              <a:rPr lang="ru-RU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«О государственной гражданской службе Новосибирской области»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постановление Губернатора Новосибирской области       от 26.11.2009 № 498</a:t>
            </a:r>
            <a:r>
              <a:rPr lang="ru-RU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«О проверке достоверности и полноты сведений…» 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888275" y="369982"/>
            <a:ext cx="10466266" cy="1563321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" indent="-91440" algn="ctr" defTabSz="91440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6F6F74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ПРАВОВЫЕ ОСНОВЫ ПРОВЕДЕНИЯ АНТИКОРРУПЦИОННЫХ           ПРОВЕРОК </a:t>
            </a:r>
            <a:r>
              <a:rPr lang="ru-RU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ОТНОШЕНИИ ГРАЖДАН, ПРЕТЕНДУЮЩИХ НА ЗАМЕЩЕНИЕ ДОЛЖНОСТЕЙ ГРАЖДАНСКОЙ СЛУЖБЫ, 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          </a:t>
            </a:r>
            <a:r>
              <a:rPr lang="ru-RU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ГРАЖДАНСКИХ СЛУЖАЩИХ</a:t>
            </a:r>
            <a:endParaRPr lang="ru-RU" sz="2400" b="1" dirty="0">
              <a:solidFill>
                <a:srgbClr val="000000">
                  <a:lumMod val="75000"/>
                  <a:lumOff val="2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180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290D8E3-97E3-44FF-B9E0-42BE951EC4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0930" y="1950237"/>
            <a:ext cx="10298097" cy="4625404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ru-RU" sz="2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Федеральный закон  от 02.03.2007 №</a:t>
            </a:r>
            <a:r>
              <a:rPr lang="en-US" sz="2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25-</a:t>
            </a:r>
            <a:r>
              <a:rPr lang="ru-RU" sz="2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ФЗ</a:t>
            </a:r>
            <a:r>
              <a:rPr lang="en-US" sz="2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</a:t>
            </a:r>
            <a:r>
              <a:rPr lang="ru-RU" sz="2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en-US" sz="2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</a:t>
            </a:r>
            <a:r>
              <a:rPr lang="ru-RU" sz="2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 муниципальной службе в Российской Федерации»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Закон Новосибирской области от 30.10.2007 № 157-ОЗ </a:t>
            </a:r>
            <a:r>
              <a:rPr lang="ru-RU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 муниципальной службе в Новосибирской области»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постановление Губернатора Новосибирской области от 04.03.2016 № 59</a:t>
            </a:r>
            <a:r>
              <a:rPr lang="ru-RU" sz="26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«О проверке достоверности и полноты сведений…»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sz="26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муниципальные нормативные правовые акты, утверждающие положения о проверке достоверности       и полноты сведений о доходах...</a:t>
            </a:r>
            <a:endParaRPr lang="ru-RU" sz="26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1000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20931" y="139337"/>
            <a:ext cx="10298097" cy="1634699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" indent="-91440" algn="ctr" defTabSz="91440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6F6F74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2400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ПРАВОВЫЕ ОСНОВЫ ПРОВЕДЕНИЯ АНТИКОРРУПЦИОННЫХ ПРОВЕРОК </a:t>
            </a:r>
            <a:r>
              <a:rPr lang="ru-RU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ОТНОШЕНИИ ГРАЖДАН, ПРЕТЕНДУЮЩИХ НА ЗАМЕЩЕНИЕ ДОЛЖНОСТЕЙ МУНИЦИПАЛЬНОЙ СЛУЖБЫ, </a:t>
            </a:r>
            <a:r>
              <a:rPr lang="en-US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   </a:t>
            </a:r>
            <a:r>
              <a:rPr lang="ru-RU" sz="2400" b="1" dirty="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 МУНИЦИПАЛЬНЫХ СЛУЖАЩИХ</a:t>
            </a:r>
            <a:endParaRPr lang="ru-RU" sz="2400" dirty="0">
              <a:solidFill>
                <a:srgbClr val="000000">
                  <a:lumMod val="75000"/>
                  <a:lumOff val="25000"/>
                </a:srgbClr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5641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304020"/>
            <a:ext cx="10728959" cy="1450757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32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9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Практическое пособие </a:t>
            </a:r>
            <a:br>
              <a:rPr lang="ru-RU" sz="29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9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«О правовых основах и методике проведения антикоррупционных проверок, осуществления </a:t>
            </a:r>
            <a:br>
              <a:rPr lang="ru-RU" sz="29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2900" b="1" dirty="0">
                <a:solidFill>
                  <a:srgbClr val="00206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контроля за расходами»</a:t>
            </a:r>
            <a:endParaRPr lang="ru-RU" sz="29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86875" y="1824753"/>
            <a:ext cx="3079207" cy="4523139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2926082" y="6417519"/>
            <a:ext cx="6130832" cy="92276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20000"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ru-RU" sz="2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2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sz="39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www.nso.ru/page/26942</a:t>
            </a:r>
            <a:endParaRPr lang="ru-RU" sz="39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2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ru-RU" sz="27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90082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7280" y="765574"/>
            <a:ext cx="10058400" cy="1450757"/>
          </a:xfrm>
        </p:spPr>
        <p:txBody>
          <a:bodyPr>
            <a:normAutofit fontScale="90000"/>
          </a:bodyPr>
          <a:lstStyle/>
          <a:p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СРОК ПРОВЕДЕНИЯ ПРОВЕРКИ</a:t>
            </a:r>
            <a:br>
              <a:rPr lang="ru-RU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800" dirty="0"/>
          </a:p>
          <a:p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Проверка осуществляется 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 срок, </a:t>
            </a:r>
            <a:r>
              <a:rPr lang="ru-RU" sz="280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не превышающий</a:t>
            </a: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</a:t>
            </a:r>
            <a:r>
              <a:rPr lang="ru-RU" sz="2800" b="1" u="sng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 дней со дня принятия решения о ее проведении</a:t>
            </a:r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 </a:t>
            </a:r>
          </a:p>
          <a:p>
            <a:endParaRPr lang="ru-RU" sz="28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Срок проверки может быть продлен до 90 дней      </a:t>
            </a:r>
            <a:r>
              <a:rPr lang="ru-RU" sz="28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лицом, принявшим решение о ее проведении.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3822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3680" y="309550"/>
            <a:ext cx="10667098" cy="516934"/>
          </a:xfrm>
        </p:spPr>
        <p:txBody>
          <a:bodyPr>
            <a:normAutofit/>
          </a:bodyPr>
          <a:lstStyle/>
          <a:p>
            <a:r>
              <a:rPr lang="ru-RU" sz="25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ОБЩАЯ СХЕМА ПРОВЕДЕНИЯ АНТИКОРРУПЦИОННОЙ ПРОВЕРКИ</a:t>
            </a:r>
            <a:endParaRPr lang="ru-RU" sz="2500" dirty="0">
              <a:solidFill>
                <a:srgbClr val="0070C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97278" y="1056520"/>
            <a:ext cx="10058400" cy="703317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91440" lvl="0" indent="-91440" algn="ctr" defTabSz="914400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rgbClr val="6F6F74"/>
              </a:buClr>
              <a:buSzPct val="100000"/>
              <a:buFont typeface="Calibri" panose="020F0502020204030204" pitchFamily="34" charset="0"/>
              <a:buChar char=" "/>
            </a:pPr>
            <a:r>
              <a:rPr lang="ru-RU" sz="19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ПРИНЯТИЕ РЕШЕНИЯ                                                                                                                           </a:t>
            </a:r>
            <a:r>
              <a:rPr lang="ru-RU" sz="1900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19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(оформляется в письменной форме распорядительным актом (приказ, распоряжение).</a:t>
            </a:r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1097278" y="1989874"/>
            <a:ext cx="10058400" cy="919456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6F6F74"/>
              </a:buClr>
            </a:pPr>
            <a:r>
              <a:rPr lang="ru-RU" sz="19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УВЕДОМЛЕНИЕ служащего о принятом решении                                                                                 </a:t>
            </a:r>
            <a:r>
              <a:rPr lang="ru-RU" sz="19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(в адрес лица, в отношении которого назначена проверка, направляется уведомление, оформленное в письменной форме).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097278" y="4300107"/>
            <a:ext cx="10093234" cy="832777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Clr>
                <a:srgbClr val="6F6F74"/>
              </a:buClr>
            </a:pPr>
            <a:r>
              <a:rPr lang="ru-RU" sz="19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ОФОРМЛЕНИЕ РЕЗУЛЬТАТОВ ПРОВЕРКИ</a:t>
            </a:r>
            <a:r>
              <a:rPr lang="ru-RU" sz="1900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                        </a:t>
            </a:r>
            <a:r>
              <a:rPr lang="ru-RU" sz="19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(результаты проверки оформляются в форме доклада)</a:t>
            </a: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1132112" y="5418803"/>
            <a:ext cx="10058400" cy="720102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>
                <a:srgbClr val="6F6F74"/>
              </a:buClr>
            </a:pPr>
            <a:r>
              <a:rPr lang="ru-RU" sz="19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ИНФОРМИРОВАНИЕ О РЕЗУЛЬТАТАХ ПРОВЕРКИ                                                                          </a:t>
            </a:r>
            <a:r>
              <a:rPr lang="ru-RU" sz="1900" dirty="0">
                <a:solidFill>
                  <a:srgbClr val="000000">
                    <a:lumMod val="75000"/>
                    <a:lumOff val="25000"/>
                  </a:srgbClr>
                </a:solidFill>
              </a:rPr>
              <a:t>(ознакомление лица, в отношении которого проведена проверка, с результатами проверки)</a:t>
            </a:r>
          </a:p>
        </p:txBody>
      </p:sp>
      <p:sp>
        <p:nvSpPr>
          <p:cNvPr id="10" name="Стрелка вниз 9"/>
          <p:cNvSpPr/>
          <p:nvPr/>
        </p:nvSpPr>
        <p:spPr>
          <a:xfrm>
            <a:off x="5811240" y="1758246"/>
            <a:ext cx="418011" cy="333924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82480" y="3989078"/>
            <a:ext cx="475529" cy="353599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1240" y="5132884"/>
            <a:ext cx="475529" cy="353599"/>
          </a:xfrm>
          <a:prstGeom prst="rect">
            <a:avLst/>
          </a:prstGeom>
        </p:spPr>
      </p:pic>
      <p:sp>
        <p:nvSpPr>
          <p:cNvPr id="14" name="Объект 5">
            <a:extLst>
              <a:ext uri="{FF2B5EF4-FFF2-40B4-BE49-F238E27FC236}">
                <a16:creationId xmlns:a16="http://schemas.microsoft.com/office/drawing/2014/main" id="{A2F88CDB-3B94-43C3-8507-332A99CC556A}"/>
              </a:ext>
            </a:extLst>
          </p:cNvPr>
          <p:cNvSpPr txBox="1">
            <a:spLocks/>
          </p:cNvSpPr>
          <p:nvPr/>
        </p:nvSpPr>
        <p:spPr>
          <a:xfrm>
            <a:off x="1097278" y="3220359"/>
            <a:ext cx="10093234" cy="768719"/>
          </a:xfrm>
          <a:prstGeom prst="roundRect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buClr>
                <a:srgbClr val="6F6F74"/>
              </a:buClr>
            </a:pPr>
            <a:r>
              <a:rPr lang="ru-RU" sz="1900" b="1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ОСУЩЕСТВЛЕНИЕ ПРОВЕРОЧНЫХ ПРОЦЕДУР                                                                                                                                                                       </a:t>
            </a:r>
            <a:r>
              <a:rPr lang="ru-RU" sz="1900" dirty="0">
                <a:solidFill>
                  <a:srgbClr val="000000">
                    <a:lumMod val="75000"/>
                    <a:lumOff val="25000"/>
                  </a:srgb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самостоятельно или путем направления запросов в органы и организации</a:t>
            </a:r>
          </a:p>
        </p:txBody>
      </p:sp>
      <p:sp>
        <p:nvSpPr>
          <p:cNvPr id="15" name="Стрелка вниз 9">
            <a:extLst>
              <a:ext uri="{FF2B5EF4-FFF2-40B4-BE49-F238E27FC236}">
                <a16:creationId xmlns:a16="http://schemas.microsoft.com/office/drawing/2014/main" id="{0221A8B7-4B8D-4ECA-B0B0-E7017FE46CE7}"/>
              </a:ext>
            </a:extLst>
          </p:cNvPr>
          <p:cNvSpPr/>
          <p:nvPr/>
        </p:nvSpPr>
        <p:spPr>
          <a:xfrm>
            <a:off x="5811240" y="2901617"/>
            <a:ext cx="418011" cy="333924"/>
          </a:xfrm>
          <a:prstGeom prst="downArrow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574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rgbClr val="FFFFFF"/>
      </a:lt1>
      <a:dk2>
        <a:srgbClr val="46464A"/>
      </a:dk2>
      <a:lt2>
        <a:srgbClr val="D1D9E1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BAB94BD4-5D6D-4148-AB57-A4CCF1FD4E0C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1163</TotalTime>
  <Words>430</Words>
  <Application>Microsoft Office PowerPoint</Application>
  <PresentationFormat>Широкоэкранный</PresentationFormat>
  <Paragraphs>51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Calibri</vt:lpstr>
      <vt:lpstr>Calibri Light</vt:lpstr>
      <vt:lpstr>Tahoma</vt:lpstr>
      <vt:lpstr>Times New Roman</vt:lpstr>
      <vt:lpstr>Wingdings</vt:lpstr>
      <vt:lpstr>Ретро</vt:lpstr>
      <vt:lpstr>Об актуальных вопросах, возникающих при осуществлении антикоррупционных проверок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Практическое пособие  «О правовых основах и методике проведения антикоррупционных проверок, осуществления  контроля за расходами»</vt:lpstr>
      <vt:lpstr>    СРОК ПРОВЕДЕНИЯ ПРОВЕРКИ </vt:lpstr>
      <vt:lpstr>ОБЩАЯ СХЕМА ПРОВЕДЕНИЯ АНТИКОРРУПЦИОННОЙ ПРОВЕРКИ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46</cp:revision>
  <cp:lastPrinted>2019-05-29T01:54:51Z</cp:lastPrinted>
  <dcterms:created xsi:type="dcterms:W3CDTF">2019-05-25T11:52:30Z</dcterms:created>
  <dcterms:modified xsi:type="dcterms:W3CDTF">2019-06-03T17:52:06Z</dcterms:modified>
</cp:coreProperties>
</file>