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84" r:id="rId2"/>
  </p:sldMasterIdLst>
  <p:notesMasterIdLst>
    <p:notesMasterId r:id="rId13"/>
  </p:notesMasterIdLst>
  <p:sldIdLst>
    <p:sldId id="291" r:id="rId3"/>
    <p:sldId id="303" r:id="rId4"/>
    <p:sldId id="302" r:id="rId5"/>
    <p:sldId id="304" r:id="rId6"/>
    <p:sldId id="287" r:id="rId7"/>
    <p:sldId id="308" r:id="rId8"/>
    <p:sldId id="310" r:id="rId9"/>
    <p:sldId id="312" r:id="rId10"/>
    <p:sldId id="309" r:id="rId11"/>
    <p:sldId id="292" r:id="rId12"/>
  </p:sldIdLst>
  <p:sldSz cx="12192000" cy="6858000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BC17F070-048C-4E17-9289-D351569AB487}">
          <p14:sldIdLst>
            <p14:sldId id="291"/>
            <p14:sldId id="303"/>
            <p14:sldId id="302"/>
            <p14:sldId id="304"/>
            <p14:sldId id="287"/>
            <p14:sldId id="308"/>
            <p14:sldId id="310"/>
            <p14:sldId id="312"/>
            <p14:sldId id="309"/>
            <p14:sldId id="292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компьютерного класса" initials="Пкк" lastIdx="0" clrIdx="0">
    <p:extLst>
      <p:ext uri="{19B8F6BF-5375-455C-9EA6-DF929625EA0E}">
        <p15:presenceInfo xmlns:p15="http://schemas.microsoft.com/office/powerpoint/2012/main" userId="S-1-5-21-1847206409-1991288909-394644533-114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14" autoAdjust="0"/>
    <p:restoredTop sz="96723" autoAdjust="0"/>
  </p:normalViewPr>
  <p:slideViewPr>
    <p:cSldViewPr snapToGrid="0">
      <p:cViewPr varScale="1">
        <p:scale>
          <a:sx n="111" d="100"/>
          <a:sy n="111" d="100"/>
        </p:scale>
        <p:origin x="51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commentAuthors" Target="commentAuthors.xml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so.ru/page/26942" TargetMode="External"/><Relationship Id="rId2" Type="http://schemas.openxmlformats.org/officeDocument/2006/relationships/hyperlink" Target="http://www.nso.ru/page/32081" TargetMode="External"/><Relationship Id="rId1" Type="http://schemas.openxmlformats.org/officeDocument/2006/relationships/hyperlink" Target="https://rosmintrud.ru/ministry/anticorruption/Methods/12" TargetMode="External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so.ru/page/26942" TargetMode="External"/><Relationship Id="rId2" Type="http://schemas.openxmlformats.org/officeDocument/2006/relationships/hyperlink" Target="http://www.nso.ru/page/32081" TargetMode="External"/><Relationship Id="rId1" Type="http://schemas.openxmlformats.org/officeDocument/2006/relationships/hyperlink" Target="https://rosmintrud.ru/ministry/anticorruption/Methods/12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975D8EF-55DF-4D3C-8E14-F133FE0CD95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1E2018-F578-4D0E-8307-52D8E0B44110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pPr>
            <a:spcAft>
              <a:spcPct val="35000"/>
            </a:spcAft>
          </a:pPr>
          <a:r>
            <a:rPr lang="ru-RU" sz="32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Федеральный закон от 03.12.2012 № 230-ФЗ «О контроле за соответствием расходов лиц, замещающих государственные должности, и иных лиц их доходам»</a:t>
          </a:r>
          <a:endParaRPr lang="ru-RU" sz="3200" b="1" kern="1200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C872CC5-C4B7-4FF5-A4AE-E2D209E74A55}" type="parTrans" cxnId="{8C06C5BB-0EFD-457D-9C33-9E0431B16FB0}">
      <dgm:prSet/>
      <dgm:spPr/>
      <dgm:t>
        <a:bodyPr/>
        <a:lstStyle/>
        <a:p>
          <a:endParaRPr lang="ru-RU" sz="2400">
            <a:solidFill>
              <a:schemeClr val="accent6">
                <a:lumMod val="50000"/>
              </a:schemeClr>
            </a:solidFill>
            <a:latin typeface="Candara" panose="020E0502030303020204" pitchFamily="34" charset="0"/>
          </a:endParaRPr>
        </a:p>
      </dgm:t>
    </dgm:pt>
    <dgm:pt modelId="{C99514DB-87F7-45F5-90E6-6612779B384F}" type="sibTrans" cxnId="{8C06C5BB-0EFD-457D-9C33-9E0431B16FB0}">
      <dgm:prSet/>
      <dgm:spPr/>
      <dgm:t>
        <a:bodyPr/>
        <a:lstStyle/>
        <a:p>
          <a:endParaRPr lang="ru-RU" sz="2400">
            <a:solidFill>
              <a:schemeClr val="accent6">
                <a:lumMod val="50000"/>
              </a:schemeClr>
            </a:solidFill>
            <a:latin typeface="Candara" panose="020E0502030303020204" pitchFamily="34" charset="0"/>
          </a:endParaRPr>
        </a:p>
      </dgm:t>
    </dgm:pt>
    <dgm:pt modelId="{005846D3-BAE3-497F-90A6-9868834CB8CC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r>
            <a:rPr lang="ru-RU" sz="22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Постановление Губернатора Новосибирской области от 29.05.2013 № 136 «О мерах по реализации положений Федерального закона «О контроле за соответствием расходов лиц, замещающих государственные должности, и иных лиц их доходам»</a:t>
          </a:r>
          <a:endParaRPr lang="ru-RU" sz="2200" b="1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5A36463-E370-40DB-9C08-C4F3A82DEC89}" type="parTrans" cxnId="{8B7FCCA8-BFDC-4F46-8C63-5223858671F6}">
      <dgm:prSet/>
      <dgm:spPr/>
      <dgm:t>
        <a:bodyPr/>
        <a:lstStyle/>
        <a:p>
          <a:endParaRPr lang="ru-RU" sz="2400">
            <a:solidFill>
              <a:schemeClr val="accent6">
                <a:lumMod val="50000"/>
              </a:schemeClr>
            </a:solidFill>
            <a:latin typeface="Candara" panose="020E0502030303020204" pitchFamily="34" charset="0"/>
          </a:endParaRPr>
        </a:p>
      </dgm:t>
    </dgm:pt>
    <dgm:pt modelId="{9EA5D055-43D2-4E6B-9B60-DE9516CE0D4B}" type="sibTrans" cxnId="{8B7FCCA8-BFDC-4F46-8C63-5223858671F6}">
      <dgm:prSet/>
      <dgm:spPr/>
      <dgm:t>
        <a:bodyPr/>
        <a:lstStyle/>
        <a:p>
          <a:endParaRPr lang="ru-RU" sz="2400">
            <a:solidFill>
              <a:schemeClr val="accent6">
                <a:lumMod val="50000"/>
              </a:schemeClr>
            </a:solidFill>
            <a:latin typeface="Candara" panose="020E0502030303020204" pitchFamily="34" charset="0"/>
          </a:endParaRPr>
        </a:p>
      </dgm:t>
    </dgm:pt>
    <dgm:pt modelId="{4B06A2E3-40F3-4A8E-940F-757B42FFC60E}" type="pres">
      <dgm:prSet presAssocID="{1975D8EF-55DF-4D3C-8E14-F133FE0CD95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77D2A4-6E9F-44E6-93B9-3BCA8156E7D0}" type="pres">
      <dgm:prSet presAssocID="{151E2018-F578-4D0E-8307-52D8E0B44110}" presName="parentLin" presStyleCnt="0"/>
      <dgm:spPr/>
    </dgm:pt>
    <dgm:pt modelId="{63A94848-33C6-4445-B1C3-FC7568BF1ED0}" type="pres">
      <dgm:prSet presAssocID="{151E2018-F578-4D0E-8307-52D8E0B44110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0D497898-DEDF-43E9-A843-3C772B8098AC}" type="pres">
      <dgm:prSet presAssocID="{151E2018-F578-4D0E-8307-52D8E0B44110}" presName="parentText" presStyleLbl="node1" presStyleIdx="0" presStyleCnt="2" custScaleX="147728" custScaleY="1310786" custLinFactY="105058" custLinFactNeighborX="-72644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8E1526-E7B9-48DA-B937-5FF4ECC1694E}" type="pres">
      <dgm:prSet presAssocID="{151E2018-F578-4D0E-8307-52D8E0B44110}" presName="negativeSpace" presStyleCnt="0"/>
      <dgm:spPr/>
    </dgm:pt>
    <dgm:pt modelId="{4862A814-D3B5-46D3-8D7D-56A36967EC2A}" type="pres">
      <dgm:prSet presAssocID="{151E2018-F578-4D0E-8307-52D8E0B44110}" presName="childText" presStyleLbl="conFgAcc1" presStyleIdx="0" presStyleCnt="2" custScaleX="100000" custScaleY="571429" custLinFactY="-603778" custLinFactNeighborX="-345" custLinFactNeighborY="-700000">
        <dgm:presLayoutVars>
          <dgm:bulletEnabled val="1"/>
        </dgm:presLayoutVars>
      </dgm:prSet>
      <dgm:spPr>
        <a:solidFill>
          <a:schemeClr val="accent1">
            <a:alpha val="90000"/>
          </a:schemeClr>
        </a:solidFill>
        <a:ln>
          <a:noFill/>
        </a:ln>
      </dgm:spPr>
      <dgm:t>
        <a:bodyPr/>
        <a:lstStyle/>
        <a:p>
          <a:endParaRPr lang="ru-RU"/>
        </a:p>
      </dgm:t>
    </dgm:pt>
    <dgm:pt modelId="{F9657B0E-2E26-4A38-88A4-74C4BEFEF7C8}" type="pres">
      <dgm:prSet presAssocID="{C99514DB-87F7-45F5-90E6-6612779B384F}" presName="spaceBetweenRectangles" presStyleCnt="0"/>
      <dgm:spPr/>
    </dgm:pt>
    <dgm:pt modelId="{1708D476-8B49-4778-863A-195AC4D8F7AE}" type="pres">
      <dgm:prSet presAssocID="{005846D3-BAE3-497F-90A6-9868834CB8CC}" presName="parentLin" presStyleCnt="0"/>
      <dgm:spPr/>
    </dgm:pt>
    <dgm:pt modelId="{4E1136FF-FECB-4CD1-B244-1C5480141A91}" type="pres">
      <dgm:prSet presAssocID="{005846D3-BAE3-497F-90A6-9868834CB8CC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8D9D3E4F-21F6-4715-B1BB-B6083FF60048}" type="pres">
      <dgm:prSet presAssocID="{005846D3-BAE3-497F-90A6-9868834CB8CC}" presName="parentText" presStyleLbl="node1" presStyleIdx="1" presStyleCnt="2" custScaleX="140354" custScaleY="988583" custLinFactY="37836" custLinFactNeighborX="-4917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D5E28A-E100-476F-A222-1DB817BC34C0}" type="pres">
      <dgm:prSet presAssocID="{005846D3-BAE3-497F-90A6-9868834CB8CC}" presName="negativeSpace" presStyleCnt="0"/>
      <dgm:spPr/>
    </dgm:pt>
    <dgm:pt modelId="{9E751EDE-7FBF-4C1E-A3B7-AB81B73859DB}" type="pres">
      <dgm:prSet presAssocID="{005846D3-BAE3-497F-90A6-9868834CB8CC}" presName="childText" presStyleLbl="conFgAcc1" presStyleIdx="1" presStyleCnt="2" custScaleX="99967" custScaleY="571429" custLinFactY="-400000" custLinFactNeighborX="251" custLinFactNeighborY="-496609">
        <dgm:presLayoutVars>
          <dgm:bulletEnabled val="1"/>
        </dgm:presLayoutVars>
      </dgm:prSet>
      <dgm:spPr>
        <a:solidFill>
          <a:schemeClr val="accent1">
            <a:alpha val="90000"/>
          </a:schemeClr>
        </a:solidFill>
        <a:ln>
          <a:noFill/>
        </a:ln>
      </dgm:spPr>
      <dgm:t>
        <a:bodyPr/>
        <a:lstStyle/>
        <a:p>
          <a:endParaRPr lang="ru-RU"/>
        </a:p>
      </dgm:t>
    </dgm:pt>
  </dgm:ptLst>
  <dgm:cxnLst>
    <dgm:cxn modelId="{59BEB716-CDCC-4C9E-A6C1-913AE828EDBE}" type="presOf" srcId="{151E2018-F578-4D0E-8307-52D8E0B44110}" destId="{0D497898-DEDF-43E9-A843-3C772B8098AC}" srcOrd="1" destOrd="0" presId="urn:microsoft.com/office/officeart/2005/8/layout/list1"/>
    <dgm:cxn modelId="{F11F7F30-5334-4FA8-BA06-8C307E8D07DC}" type="presOf" srcId="{151E2018-F578-4D0E-8307-52D8E0B44110}" destId="{63A94848-33C6-4445-B1C3-FC7568BF1ED0}" srcOrd="0" destOrd="0" presId="urn:microsoft.com/office/officeart/2005/8/layout/list1"/>
    <dgm:cxn modelId="{1A99353C-6DB9-445B-ABB7-8CCF0A4AA683}" type="presOf" srcId="{1975D8EF-55DF-4D3C-8E14-F133FE0CD953}" destId="{4B06A2E3-40F3-4A8E-940F-757B42FFC60E}" srcOrd="0" destOrd="0" presId="urn:microsoft.com/office/officeart/2005/8/layout/list1"/>
    <dgm:cxn modelId="{8B7FCCA8-BFDC-4F46-8C63-5223858671F6}" srcId="{1975D8EF-55DF-4D3C-8E14-F133FE0CD953}" destId="{005846D3-BAE3-497F-90A6-9868834CB8CC}" srcOrd="1" destOrd="0" parTransId="{C5A36463-E370-40DB-9C08-C4F3A82DEC89}" sibTransId="{9EA5D055-43D2-4E6B-9B60-DE9516CE0D4B}"/>
    <dgm:cxn modelId="{8C06C5BB-0EFD-457D-9C33-9E0431B16FB0}" srcId="{1975D8EF-55DF-4D3C-8E14-F133FE0CD953}" destId="{151E2018-F578-4D0E-8307-52D8E0B44110}" srcOrd="0" destOrd="0" parTransId="{CC872CC5-C4B7-4FF5-A4AE-E2D209E74A55}" sibTransId="{C99514DB-87F7-45F5-90E6-6612779B384F}"/>
    <dgm:cxn modelId="{AD2E1419-9890-4A2D-9A36-ACAC4067004A}" type="presOf" srcId="{005846D3-BAE3-497F-90A6-9868834CB8CC}" destId="{4E1136FF-FECB-4CD1-B244-1C5480141A91}" srcOrd="0" destOrd="0" presId="urn:microsoft.com/office/officeart/2005/8/layout/list1"/>
    <dgm:cxn modelId="{2DEC5535-CD84-4049-9CAA-88CADC969FA1}" type="presOf" srcId="{005846D3-BAE3-497F-90A6-9868834CB8CC}" destId="{8D9D3E4F-21F6-4715-B1BB-B6083FF60048}" srcOrd="1" destOrd="0" presId="urn:microsoft.com/office/officeart/2005/8/layout/list1"/>
    <dgm:cxn modelId="{78DF65A0-DA7B-454E-9E37-8BCD9AB31DAE}" type="presParOf" srcId="{4B06A2E3-40F3-4A8E-940F-757B42FFC60E}" destId="{E177D2A4-6E9F-44E6-93B9-3BCA8156E7D0}" srcOrd="0" destOrd="0" presId="urn:microsoft.com/office/officeart/2005/8/layout/list1"/>
    <dgm:cxn modelId="{25393131-975A-4107-9AFE-341A1A45B654}" type="presParOf" srcId="{E177D2A4-6E9F-44E6-93B9-3BCA8156E7D0}" destId="{63A94848-33C6-4445-B1C3-FC7568BF1ED0}" srcOrd="0" destOrd="0" presId="urn:microsoft.com/office/officeart/2005/8/layout/list1"/>
    <dgm:cxn modelId="{E0D3B8BD-ECB3-48C4-B75D-767808BA35C5}" type="presParOf" srcId="{E177D2A4-6E9F-44E6-93B9-3BCA8156E7D0}" destId="{0D497898-DEDF-43E9-A843-3C772B8098AC}" srcOrd="1" destOrd="0" presId="urn:microsoft.com/office/officeart/2005/8/layout/list1"/>
    <dgm:cxn modelId="{D85B0BA0-C5D7-42E9-9272-1A990F702B6D}" type="presParOf" srcId="{4B06A2E3-40F3-4A8E-940F-757B42FFC60E}" destId="{128E1526-E7B9-48DA-B937-5FF4ECC1694E}" srcOrd="1" destOrd="0" presId="urn:microsoft.com/office/officeart/2005/8/layout/list1"/>
    <dgm:cxn modelId="{0B0EC85F-1612-4606-9924-223854516EAD}" type="presParOf" srcId="{4B06A2E3-40F3-4A8E-940F-757B42FFC60E}" destId="{4862A814-D3B5-46D3-8D7D-56A36967EC2A}" srcOrd="2" destOrd="0" presId="urn:microsoft.com/office/officeart/2005/8/layout/list1"/>
    <dgm:cxn modelId="{93E31EF1-74BA-4465-BFA2-D1FB3935597B}" type="presParOf" srcId="{4B06A2E3-40F3-4A8E-940F-757B42FFC60E}" destId="{F9657B0E-2E26-4A38-88A4-74C4BEFEF7C8}" srcOrd="3" destOrd="0" presId="urn:microsoft.com/office/officeart/2005/8/layout/list1"/>
    <dgm:cxn modelId="{AD3D30C3-36B7-41F4-B12F-A635B7A12C08}" type="presParOf" srcId="{4B06A2E3-40F3-4A8E-940F-757B42FFC60E}" destId="{1708D476-8B49-4778-863A-195AC4D8F7AE}" srcOrd="4" destOrd="0" presId="urn:microsoft.com/office/officeart/2005/8/layout/list1"/>
    <dgm:cxn modelId="{FFB01FE4-C4D4-4502-AD18-9CF8F3E6AC0C}" type="presParOf" srcId="{1708D476-8B49-4778-863A-195AC4D8F7AE}" destId="{4E1136FF-FECB-4CD1-B244-1C5480141A91}" srcOrd="0" destOrd="0" presId="urn:microsoft.com/office/officeart/2005/8/layout/list1"/>
    <dgm:cxn modelId="{E4FDB0FF-8E22-414F-AF2D-AA7484E3046F}" type="presParOf" srcId="{1708D476-8B49-4778-863A-195AC4D8F7AE}" destId="{8D9D3E4F-21F6-4715-B1BB-B6083FF60048}" srcOrd="1" destOrd="0" presId="urn:microsoft.com/office/officeart/2005/8/layout/list1"/>
    <dgm:cxn modelId="{DD00E3AC-D42F-4F8F-A38B-E516297AEEDE}" type="presParOf" srcId="{4B06A2E3-40F3-4A8E-940F-757B42FFC60E}" destId="{25D5E28A-E100-476F-A222-1DB817BC34C0}" srcOrd="5" destOrd="0" presId="urn:microsoft.com/office/officeart/2005/8/layout/list1"/>
    <dgm:cxn modelId="{C6B56F5E-8BE3-4CC0-BC63-0E9052D361E3}" type="presParOf" srcId="{4B06A2E3-40F3-4A8E-940F-757B42FFC60E}" destId="{9E751EDE-7FBF-4C1E-A3B7-AB81B73859D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975D8EF-55DF-4D3C-8E14-F133FE0CD953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51E2018-F578-4D0E-8307-52D8E0B44110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endParaRPr lang="ru-RU" sz="1800" dirty="0" smtClean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Методические рекомендации Министерства труда и социальной защиты РФ по вопросам представления доходах… и заполнения соответствующей формы справки для использования в ходе декларационной компании 2019 года (за отчетный 2018 год), размещены по адресу:</a:t>
          </a:r>
        </a:p>
        <a:p>
          <a:pPr>
            <a:spcAft>
              <a:spcPts val="0"/>
            </a:spcAft>
          </a:pPr>
          <a:r>
            <a:rPr lang="en-US" sz="20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xmlns:r="http://schemas.openxmlformats.org/officeDocument/2006/relationships" r:id="rId1"/>
            </a:rPr>
            <a:t>https://rosmintrud.ru/ministry/anticorruption/Methods/12</a:t>
          </a:r>
          <a:endParaRPr lang="ru-RU" sz="2000" b="1" dirty="0" smtClean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spcAft>
              <a:spcPts val="0"/>
            </a:spcAft>
          </a:pPr>
          <a:r>
            <a:rPr lang="ru-RU" sz="20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xmlns:r="http://schemas.openxmlformats.org/officeDocument/2006/relationships" r:id="rId2"/>
            </a:rPr>
            <a:t>http://www.nso.ru/page/32081</a:t>
          </a:r>
          <a:endParaRPr lang="ru-RU" sz="2000" b="1" dirty="0" smtClean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spcAft>
              <a:spcPct val="35000"/>
            </a:spcAft>
          </a:pPr>
          <a:endParaRPr lang="ru-RU" sz="2000" b="1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C872CC5-C4B7-4FF5-A4AE-E2D209E74A55}" type="parTrans" cxnId="{8C06C5BB-0EFD-457D-9C33-9E0431B16FB0}">
      <dgm:prSet/>
      <dgm:spPr/>
      <dgm:t>
        <a:bodyPr/>
        <a:lstStyle/>
        <a:p>
          <a:endParaRPr lang="ru-RU" sz="2400">
            <a:solidFill>
              <a:schemeClr val="accent6">
                <a:lumMod val="50000"/>
              </a:schemeClr>
            </a:solidFill>
            <a:latin typeface="Candara" panose="020E0502030303020204" pitchFamily="34" charset="0"/>
          </a:endParaRPr>
        </a:p>
      </dgm:t>
    </dgm:pt>
    <dgm:pt modelId="{C99514DB-87F7-45F5-90E6-6612779B384F}" type="sibTrans" cxnId="{8C06C5BB-0EFD-457D-9C33-9E0431B16FB0}">
      <dgm:prSet/>
      <dgm:spPr/>
      <dgm:t>
        <a:bodyPr/>
        <a:lstStyle/>
        <a:p>
          <a:endParaRPr lang="ru-RU" sz="2400">
            <a:solidFill>
              <a:schemeClr val="accent6">
                <a:lumMod val="50000"/>
              </a:schemeClr>
            </a:solidFill>
            <a:latin typeface="Candara" panose="020E0502030303020204" pitchFamily="34" charset="0"/>
          </a:endParaRPr>
        </a:p>
      </dgm:t>
    </dgm:pt>
    <dgm:pt modelId="{005846D3-BAE3-497F-90A6-9868834CB8CC}">
      <dgm:prSet phldrT="[Текст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5">
              <a:lumMod val="75000"/>
            </a:schemeClr>
          </a:solidFill>
        </a:ln>
      </dgm:spPr>
      <dgm:t>
        <a:bodyPr/>
        <a:lstStyle/>
        <a:p>
          <a:pPr>
            <a:spcAft>
              <a:spcPts val="0"/>
            </a:spcAft>
          </a:pPr>
          <a:endParaRPr lang="ru-RU" sz="2200" b="1" dirty="0" smtClean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spcAft>
              <a:spcPts val="0"/>
            </a:spcAft>
          </a:pPr>
          <a:r>
            <a:rPr lang="ru-RU" sz="22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Практическое пособие о правовых основаниях и методике проведения антикоррупционных проверок, осуществления контроля за расходами, </a:t>
          </a:r>
        </a:p>
        <a:p>
          <a:pPr>
            <a:spcAft>
              <a:spcPts val="0"/>
            </a:spcAft>
          </a:pPr>
          <a:r>
            <a:rPr lang="ru-RU" sz="22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размещено по адресу: </a:t>
          </a:r>
        </a:p>
        <a:p>
          <a:pPr>
            <a:spcAft>
              <a:spcPts val="0"/>
            </a:spcAft>
          </a:pPr>
          <a:r>
            <a:rPr lang="en-US" sz="22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xmlns:r="http://schemas.openxmlformats.org/officeDocument/2006/relationships" r:id="rId3"/>
            </a:rPr>
            <a:t>http://www.nso.ru/page/26942</a:t>
          </a:r>
          <a:endParaRPr lang="ru-RU" sz="2200" b="1" dirty="0" smtClean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>
            <a:spcAft>
              <a:spcPts val="0"/>
            </a:spcAft>
          </a:pPr>
          <a:endParaRPr lang="ru-RU" sz="2000" b="1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5A36463-E370-40DB-9C08-C4F3A82DEC89}" type="parTrans" cxnId="{8B7FCCA8-BFDC-4F46-8C63-5223858671F6}">
      <dgm:prSet/>
      <dgm:spPr/>
      <dgm:t>
        <a:bodyPr/>
        <a:lstStyle/>
        <a:p>
          <a:endParaRPr lang="ru-RU" sz="2400">
            <a:solidFill>
              <a:schemeClr val="accent6">
                <a:lumMod val="50000"/>
              </a:schemeClr>
            </a:solidFill>
            <a:latin typeface="Candara" panose="020E0502030303020204" pitchFamily="34" charset="0"/>
          </a:endParaRPr>
        </a:p>
      </dgm:t>
    </dgm:pt>
    <dgm:pt modelId="{9EA5D055-43D2-4E6B-9B60-DE9516CE0D4B}" type="sibTrans" cxnId="{8B7FCCA8-BFDC-4F46-8C63-5223858671F6}">
      <dgm:prSet/>
      <dgm:spPr/>
      <dgm:t>
        <a:bodyPr/>
        <a:lstStyle/>
        <a:p>
          <a:endParaRPr lang="ru-RU" sz="2400">
            <a:solidFill>
              <a:schemeClr val="accent6">
                <a:lumMod val="50000"/>
              </a:schemeClr>
            </a:solidFill>
            <a:latin typeface="Candara" panose="020E0502030303020204" pitchFamily="34" charset="0"/>
          </a:endParaRPr>
        </a:p>
      </dgm:t>
    </dgm:pt>
    <dgm:pt modelId="{4B06A2E3-40F3-4A8E-940F-757B42FFC60E}" type="pres">
      <dgm:prSet presAssocID="{1975D8EF-55DF-4D3C-8E14-F133FE0CD953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177D2A4-6E9F-44E6-93B9-3BCA8156E7D0}" type="pres">
      <dgm:prSet presAssocID="{151E2018-F578-4D0E-8307-52D8E0B44110}" presName="parentLin" presStyleCnt="0"/>
      <dgm:spPr/>
    </dgm:pt>
    <dgm:pt modelId="{63A94848-33C6-4445-B1C3-FC7568BF1ED0}" type="pres">
      <dgm:prSet presAssocID="{151E2018-F578-4D0E-8307-52D8E0B44110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0D497898-DEDF-43E9-A843-3C772B8098AC}" type="pres">
      <dgm:prSet presAssocID="{151E2018-F578-4D0E-8307-52D8E0B44110}" presName="parentText" presStyleLbl="node1" presStyleIdx="0" presStyleCnt="2" custScaleX="155128" custScaleY="436434" custLinFactNeighborX="-65864" custLinFactNeighborY="44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8E1526-E7B9-48DA-B937-5FF4ECC1694E}" type="pres">
      <dgm:prSet presAssocID="{151E2018-F578-4D0E-8307-52D8E0B44110}" presName="negativeSpace" presStyleCnt="0"/>
      <dgm:spPr/>
    </dgm:pt>
    <dgm:pt modelId="{4862A814-D3B5-46D3-8D7D-56A36967EC2A}" type="pres">
      <dgm:prSet presAssocID="{151E2018-F578-4D0E-8307-52D8E0B44110}" presName="childText" presStyleLbl="conFgAcc1" presStyleIdx="0" presStyleCnt="2" custScaleY="178571" custLinFactY="-250198" custLinFactNeighborY="-300000">
        <dgm:presLayoutVars>
          <dgm:bulletEnabled val="1"/>
        </dgm:presLayoutVars>
      </dgm:prSet>
      <dgm:spPr>
        <a:solidFill>
          <a:schemeClr val="accent1">
            <a:alpha val="90000"/>
          </a:schemeClr>
        </a:solidFill>
        <a:ln>
          <a:noFill/>
        </a:ln>
      </dgm:spPr>
      <dgm:t>
        <a:bodyPr/>
        <a:lstStyle/>
        <a:p>
          <a:endParaRPr lang="ru-RU"/>
        </a:p>
      </dgm:t>
    </dgm:pt>
    <dgm:pt modelId="{F9657B0E-2E26-4A38-88A4-74C4BEFEF7C8}" type="pres">
      <dgm:prSet presAssocID="{C99514DB-87F7-45F5-90E6-6612779B384F}" presName="spaceBetweenRectangles" presStyleCnt="0"/>
      <dgm:spPr/>
    </dgm:pt>
    <dgm:pt modelId="{1708D476-8B49-4778-863A-195AC4D8F7AE}" type="pres">
      <dgm:prSet presAssocID="{005846D3-BAE3-497F-90A6-9868834CB8CC}" presName="parentLin" presStyleCnt="0"/>
      <dgm:spPr/>
    </dgm:pt>
    <dgm:pt modelId="{4E1136FF-FECB-4CD1-B244-1C5480141A91}" type="pres">
      <dgm:prSet presAssocID="{005846D3-BAE3-497F-90A6-9868834CB8CC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8D9D3E4F-21F6-4715-B1BB-B6083FF60048}" type="pres">
      <dgm:prSet presAssocID="{005846D3-BAE3-497F-90A6-9868834CB8CC}" presName="parentText" presStyleLbl="node1" presStyleIdx="1" presStyleCnt="2" custScaleX="127806" custScaleY="352193" custLinFactNeighborX="-1994" custLinFactNeighborY="1197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D5E28A-E100-476F-A222-1DB817BC34C0}" type="pres">
      <dgm:prSet presAssocID="{005846D3-BAE3-497F-90A6-9868834CB8CC}" presName="negativeSpace" presStyleCnt="0"/>
      <dgm:spPr/>
    </dgm:pt>
    <dgm:pt modelId="{9E751EDE-7FBF-4C1E-A3B7-AB81B73859DB}" type="pres">
      <dgm:prSet presAssocID="{005846D3-BAE3-497F-90A6-9868834CB8CC}" presName="childText" presStyleLbl="conFgAcc1" presStyleIdx="1" presStyleCnt="2" custScaleY="190476" custLinFactY="-110288" custLinFactNeighborY="-200000">
        <dgm:presLayoutVars>
          <dgm:bulletEnabled val="1"/>
        </dgm:presLayoutVars>
      </dgm:prSet>
      <dgm:spPr>
        <a:solidFill>
          <a:schemeClr val="accent1">
            <a:alpha val="90000"/>
          </a:schemeClr>
        </a:solidFill>
        <a:ln>
          <a:noFill/>
        </a:ln>
      </dgm:spPr>
      <dgm:t>
        <a:bodyPr/>
        <a:lstStyle/>
        <a:p>
          <a:endParaRPr lang="ru-RU"/>
        </a:p>
      </dgm:t>
    </dgm:pt>
  </dgm:ptLst>
  <dgm:cxnLst>
    <dgm:cxn modelId="{59BEB716-CDCC-4C9E-A6C1-913AE828EDBE}" type="presOf" srcId="{151E2018-F578-4D0E-8307-52D8E0B44110}" destId="{0D497898-DEDF-43E9-A843-3C772B8098AC}" srcOrd="1" destOrd="0" presId="urn:microsoft.com/office/officeart/2005/8/layout/list1"/>
    <dgm:cxn modelId="{F11F7F30-5334-4FA8-BA06-8C307E8D07DC}" type="presOf" srcId="{151E2018-F578-4D0E-8307-52D8E0B44110}" destId="{63A94848-33C6-4445-B1C3-FC7568BF1ED0}" srcOrd="0" destOrd="0" presId="urn:microsoft.com/office/officeart/2005/8/layout/list1"/>
    <dgm:cxn modelId="{1A99353C-6DB9-445B-ABB7-8CCF0A4AA683}" type="presOf" srcId="{1975D8EF-55DF-4D3C-8E14-F133FE0CD953}" destId="{4B06A2E3-40F3-4A8E-940F-757B42FFC60E}" srcOrd="0" destOrd="0" presId="urn:microsoft.com/office/officeart/2005/8/layout/list1"/>
    <dgm:cxn modelId="{8B7FCCA8-BFDC-4F46-8C63-5223858671F6}" srcId="{1975D8EF-55DF-4D3C-8E14-F133FE0CD953}" destId="{005846D3-BAE3-497F-90A6-9868834CB8CC}" srcOrd="1" destOrd="0" parTransId="{C5A36463-E370-40DB-9C08-C4F3A82DEC89}" sibTransId="{9EA5D055-43D2-4E6B-9B60-DE9516CE0D4B}"/>
    <dgm:cxn modelId="{8C06C5BB-0EFD-457D-9C33-9E0431B16FB0}" srcId="{1975D8EF-55DF-4D3C-8E14-F133FE0CD953}" destId="{151E2018-F578-4D0E-8307-52D8E0B44110}" srcOrd="0" destOrd="0" parTransId="{CC872CC5-C4B7-4FF5-A4AE-E2D209E74A55}" sibTransId="{C99514DB-87F7-45F5-90E6-6612779B384F}"/>
    <dgm:cxn modelId="{AD2E1419-9890-4A2D-9A36-ACAC4067004A}" type="presOf" srcId="{005846D3-BAE3-497F-90A6-9868834CB8CC}" destId="{4E1136FF-FECB-4CD1-B244-1C5480141A91}" srcOrd="0" destOrd="0" presId="urn:microsoft.com/office/officeart/2005/8/layout/list1"/>
    <dgm:cxn modelId="{2DEC5535-CD84-4049-9CAA-88CADC969FA1}" type="presOf" srcId="{005846D3-BAE3-497F-90A6-9868834CB8CC}" destId="{8D9D3E4F-21F6-4715-B1BB-B6083FF60048}" srcOrd="1" destOrd="0" presId="urn:microsoft.com/office/officeart/2005/8/layout/list1"/>
    <dgm:cxn modelId="{78DF65A0-DA7B-454E-9E37-8BCD9AB31DAE}" type="presParOf" srcId="{4B06A2E3-40F3-4A8E-940F-757B42FFC60E}" destId="{E177D2A4-6E9F-44E6-93B9-3BCA8156E7D0}" srcOrd="0" destOrd="0" presId="urn:microsoft.com/office/officeart/2005/8/layout/list1"/>
    <dgm:cxn modelId="{25393131-975A-4107-9AFE-341A1A45B654}" type="presParOf" srcId="{E177D2A4-6E9F-44E6-93B9-3BCA8156E7D0}" destId="{63A94848-33C6-4445-B1C3-FC7568BF1ED0}" srcOrd="0" destOrd="0" presId="urn:microsoft.com/office/officeart/2005/8/layout/list1"/>
    <dgm:cxn modelId="{E0D3B8BD-ECB3-48C4-B75D-767808BA35C5}" type="presParOf" srcId="{E177D2A4-6E9F-44E6-93B9-3BCA8156E7D0}" destId="{0D497898-DEDF-43E9-A843-3C772B8098AC}" srcOrd="1" destOrd="0" presId="urn:microsoft.com/office/officeart/2005/8/layout/list1"/>
    <dgm:cxn modelId="{D85B0BA0-C5D7-42E9-9272-1A990F702B6D}" type="presParOf" srcId="{4B06A2E3-40F3-4A8E-940F-757B42FFC60E}" destId="{128E1526-E7B9-48DA-B937-5FF4ECC1694E}" srcOrd="1" destOrd="0" presId="urn:microsoft.com/office/officeart/2005/8/layout/list1"/>
    <dgm:cxn modelId="{0B0EC85F-1612-4606-9924-223854516EAD}" type="presParOf" srcId="{4B06A2E3-40F3-4A8E-940F-757B42FFC60E}" destId="{4862A814-D3B5-46D3-8D7D-56A36967EC2A}" srcOrd="2" destOrd="0" presId="urn:microsoft.com/office/officeart/2005/8/layout/list1"/>
    <dgm:cxn modelId="{93E31EF1-74BA-4465-BFA2-D1FB3935597B}" type="presParOf" srcId="{4B06A2E3-40F3-4A8E-940F-757B42FFC60E}" destId="{F9657B0E-2E26-4A38-88A4-74C4BEFEF7C8}" srcOrd="3" destOrd="0" presId="urn:microsoft.com/office/officeart/2005/8/layout/list1"/>
    <dgm:cxn modelId="{AD3D30C3-36B7-41F4-B12F-A635B7A12C08}" type="presParOf" srcId="{4B06A2E3-40F3-4A8E-940F-757B42FFC60E}" destId="{1708D476-8B49-4778-863A-195AC4D8F7AE}" srcOrd="4" destOrd="0" presId="urn:microsoft.com/office/officeart/2005/8/layout/list1"/>
    <dgm:cxn modelId="{FFB01FE4-C4D4-4502-AD18-9CF8F3E6AC0C}" type="presParOf" srcId="{1708D476-8B49-4778-863A-195AC4D8F7AE}" destId="{4E1136FF-FECB-4CD1-B244-1C5480141A91}" srcOrd="0" destOrd="0" presId="urn:microsoft.com/office/officeart/2005/8/layout/list1"/>
    <dgm:cxn modelId="{E4FDB0FF-8E22-414F-AF2D-AA7484E3046F}" type="presParOf" srcId="{1708D476-8B49-4778-863A-195AC4D8F7AE}" destId="{8D9D3E4F-21F6-4715-B1BB-B6083FF60048}" srcOrd="1" destOrd="0" presId="urn:microsoft.com/office/officeart/2005/8/layout/list1"/>
    <dgm:cxn modelId="{DD00E3AC-D42F-4F8F-A38B-E516297AEEDE}" type="presParOf" srcId="{4B06A2E3-40F3-4A8E-940F-757B42FFC60E}" destId="{25D5E28A-E100-476F-A222-1DB817BC34C0}" srcOrd="5" destOrd="0" presId="urn:microsoft.com/office/officeart/2005/8/layout/list1"/>
    <dgm:cxn modelId="{C6B56F5E-8BE3-4CC0-BC63-0E9052D361E3}" type="presParOf" srcId="{4B06A2E3-40F3-4A8E-940F-757B42FFC60E}" destId="{9E751EDE-7FBF-4C1E-A3B7-AB81B73859D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2A814-D3B5-46D3-8D7D-56A36967EC2A}">
      <dsp:nvSpPr>
        <dsp:cNvPr id="0" name=""/>
        <dsp:cNvSpPr/>
      </dsp:nvSpPr>
      <dsp:spPr>
        <a:xfrm>
          <a:off x="0" y="969262"/>
          <a:ext cx="11343736" cy="720000"/>
        </a:xfrm>
        <a:prstGeom prst="rect">
          <a:avLst/>
        </a:prstGeom>
        <a:solidFill>
          <a:schemeClr val="accent1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497898-DEDF-43E9-A843-3C772B8098AC}">
      <dsp:nvSpPr>
        <dsp:cNvPr id="0" name=""/>
        <dsp:cNvSpPr/>
      </dsp:nvSpPr>
      <dsp:spPr>
        <a:xfrm>
          <a:off x="143037" y="508368"/>
          <a:ext cx="10814065" cy="1934720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136" tIns="0" rIns="300136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Федеральный закон от 03.12.2012 № 230-ФЗ «О контроле за соответствием расходов лиц, замещающих государственные должности, и иных лиц их доходам»</a:t>
          </a:r>
          <a:endParaRPr lang="ru-RU" sz="3200" b="1" kern="1200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37482" y="602813"/>
        <a:ext cx="10625175" cy="1745830"/>
      </dsp:txXfrm>
    </dsp:sp>
    <dsp:sp modelId="{9E751EDE-7FBF-4C1E-A3B7-AB81B73859DB}">
      <dsp:nvSpPr>
        <dsp:cNvPr id="0" name=""/>
        <dsp:cNvSpPr/>
      </dsp:nvSpPr>
      <dsp:spPr>
        <a:xfrm>
          <a:off x="3743" y="3180874"/>
          <a:ext cx="11339992" cy="720000"/>
        </a:xfrm>
        <a:prstGeom prst="rect">
          <a:avLst/>
        </a:prstGeom>
        <a:solidFill>
          <a:schemeClr val="accent1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9D3E4F-21F6-4715-B1BB-B6083FF60048}">
      <dsp:nvSpPr>
        <dsp:cNvPr id="0" name=""/>
        <dsp:cNvSpPr/>
      </dsp:nvSpPr>
      <dsp:spPr>
        <a:xfrm>
          <a:off x="278966" y="2869469"/>
          <a:ext cx="10785806" cy="1459148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0136" tIns="0" rIns="300136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2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Постановление Губернатора Новосибирской области от 29.05.2013 № 136 «О мерах по реализации положений Федерального закона «О контроле за соответствием расходов лиц, замещающих государственные должности, и иных лиц их доходам»</a:t>
          </a:r>
          <a:endParaRPr lang="ru-RU" sz="2200" b="1" kern="1200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350196" y="2940699"/>
        <a:ext cx="10643346" cy="13166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62A814-D3B5-46D3-8D7D-56A36967EC2A}">
      <dsp:nvSpPr>
        <dsp:cNvPr id="0" name=""/>
        <dsp:cNvSpPr/>
      </dsp:nvSpPr>
      <dsp:spPr>
        <a:xfrm>
          <a:off x="0" y="582065"/>
          <a:ext cx="11378707" cy="674998"/>
        </a:xfrm>
        <a:prstGeom prst="rect">
          <a:avLst/>
        </a:prstGeom>
        <a:solidFill>
          <a:schemeClr val="accent1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497898-DEDF-43E9-A843-3C772B8098AC}">
      <dsp:nvSpPr>
        <dsp:cNvPr id="0" name=""/>
        <dsp:cNvSpPr/>
      </dsp:nvSpPr>
      <dsp:spPr>
        <a:xfrm>
          <a:off x="170883" y="79556"/>
          <a:ext cx="10871913" cy="1932529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1062" tIns="0" rIns="301062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1800" kern="1200" dirty="0" smtClean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Методические рекомендации Министерства труда и социальной защиты РФ по вопросам представления доходах… и заполнения соответствующей формы справки для использования в ходе декларационной компании 2019 года (за отчетный 2018 год), размещены по адресу:</a:t>
          </a: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0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xmlns:r="http://schemas.openxmlformats.org/officeDocument/2006/relationships" r:id="rId1"/>
            </a:rPr>
            <a:t>https://rosmintrud.ru/ministry/anticorruption/Methods/12</a:t>
          </a:r>
          <a:endParaRPr lang="ru-RU" sz="2000" b="1" kern="1200" dirty="0" smtClean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0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 </a:t>
          </a:r>
          <a:r>
            <a:rPr lang="en-US" sz="20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xmlns:r="http://schemas.openxmlformats.org/officeDocument/2006/relationships" r:id="rId2"/>
            </a:rPr>
            <a:t>http://www.nso.ru/page/32081</a:t>
          </a:r>
          <a:endParaRPr lang="ru-RU" sz="2000" b="1" kern="1200" dirty="0" smtClean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265221" y="173894"/>
        <a:ext cx="10683237" cy="1743853"/>
      </dsp:txXfrm>
    </dsp:sp>
    <dsp:sp modelId="{9E751EDE-7FBF-4C1E-A3B7-AB81B73859DB}">
      <dsp:nvSpPr>
        <dsp:cNvPr id="0" name=""/>
        <dsp:cNvSpPr/>
      </dsp:nvSpPr>
      <dsp:spPr>
        <a:xfrm>
          <a:off x="0" y="3005234"/>
          <a:ext cx="11378707" cy="719999"/>
        </a:xfrm>
        <a:prstGeom prst="rect">
          <a:avLst/>
        </a:prstGeom>
        <a:solidFill>
          <a:schemeClr val="accent1">
            <a:alpha val="90000"/>
          </a:schemeClr>
        </a:solid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9D3E4F-21F6-4715-B1BB-B6083FF60048}">
      <dsp:nvSpPr>
        <dsp:cNvPr id="0" name=""/>
        <dsp:cNvSpPr/>
      </dsp:nvSpPr>
      <dsp:spPr>
        <a:xfrm>
          <a:off x="557046" y="2579841"/>
          <a:ext cx="10169927" cy="1559510"/>
        </a:xfrm>
        <a:prstGeom prst="roundRect">
          <a:avLst/>
        </a:prstGeom>
        <a:solidFill>
          <a:schemeClr val="accent1">
            <a:lumMod val="20000"/>
            <a:lumOff val="80000"/>
          </a:schemeClr>
        </a:solidFill>
        <a:ln w="12700" cap="flat" cmpd="sng" algn="ctr">
          <a:solidFill>
            <a:schemeClr val="accent5">
              <a:lumMod val="7500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1062" tIns="0" rIns="301062" bIns="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2200" b="1" kern="1200" dirty="0" smtClean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2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Практическое пособие о правовых основаниях и методике проведения антикоррупционных проверок, осуществления контроля за расходами, 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ru-RU" sz="22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размещено по адресу: 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r>
            <a:rPr lang="en-US" sz="2200" b="1" kern="12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hlinkClick xmlns:r="http://schemas.openxmlformats.org/officeDocument/2006/relationships" r:id="rId3"/>
            </a:rPr>
            <a:t>http://www.nso.ru/page/26942</a:t>
          </a:r>
          <a:endParaRPr lang="ru-RU" sz="2200" b="1" kern="1200" dirty="0" smtClean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2000" b="1" kern="1200" dirty="0">
            <a:solidFill>
              <a:schemeClr val="accent5">
                <a:lumMod val="75000"/>
              </a:schemeClr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633175" y="2655970"/>
        <a:ext cx="10017669" cy="14072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314FA-F870-4BD2-B6E0-74C687453B96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52438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194"/>
            <a:ext cx="548640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28584"/>
            <a:ext cx="2971800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96CCA7-1BBB-4034-B1A1-1FA4032DDC4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3030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978625-B25D-4DA3-995C-AF65227AE0D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148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C4AD-2738-4082-8944-19F06D694E1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117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DBCF03-DE6B-46AD-91D9-0502B57745A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513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0B00D4-DF00-4FDE-9995-2940E3BBCCF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51223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5756C-7D93-444E-8B11-C163F5550FB7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81909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15459-BE0D-4BF6-9156-62B5DEB5D68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5987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5127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0CDF93-3932-4232-B04E-8B35649B9DA6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6220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681850"/>
            <a:ext cx="515620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5127" y="2507550"/>
            <a:ext cx="515620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851"/>
            <a:ext cx="51816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7550"/>
            <a:ext cx="51816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1C2AA0-5030-4977-A561-6EA60E4ACBBB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290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1AC1CD-0A7C-43B3-BA08-509BCFFB6F55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8008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F7A3B2-9002-419E-862F-30123791C9D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24552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09CD4-BDDE-427B-88FF-011609E2C8FC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4470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ADB24A-D69A-4BF7-AAA5-B61DE7123C1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66307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172200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A936D4-EA2F-4A4A-8CC2-BBCC0DC21B58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0762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D2903-EDE4-42FA-B671-9DAFA602862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9763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0362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0362"/>
            <a:ext cx="7734300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27499C-CF8D-4204-A017-09A4D7D1F1D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950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EFBC0-D160-4FA5-A577-DBA697474B11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348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BC7E94-F1E3-407B-B02C-87CF25A1A2D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171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4C9328-F8C2-45FB-B621-98C3ACCEFF9D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51858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CD077-F99E-4496-8E6B-64E2DC9E95C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1662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DC8CF1-9125-4E2E-9A0C-93B6B8349273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763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EAE5C-D925-4CA5-95E4-B325A001D104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815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56E5C4-F633-4CA9-8BAA-88EF50B832E9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916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F8852-782E-4546-A845-260CB7B514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0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EDFF8852-782E-4546-A845-260CB7B514B0}" type="datetime1">
              <a:rPr lang="ru-RU" smtClean="0">
                <a:solidFill>
                  <a:prstClr val="black">
                    <a:tint val="75000"/>
                  </a:prstClr>
                </a:solidFill>
              </a:rPr>
              <a:t>03.06.2019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30600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 2" pitchFamily="18" charset="2"/>
        <a:buChar char="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актуальных вопросах, возникающих при осуществлении контроля за расходами»</a:t>
            </a:r>
            <a:endParaRPr lang="ru-RU" sz="6700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46244"/>
            <a:ext cx="10515600" cy="4611756"/>
          </a:xfrm>
          <a:noFill/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Долгих Елена Владимировна – советник отдела по профилактике коррупционных и иных правонарушений </a:t>
            </a:r>
            <a:r>
              <a:rPr lang="ru-RU" sz="2200" b="1" dirty="0" err="1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ДОУиГГС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0552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>
              <a:solidFill>
                <a:srgbClr val="7030A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013791"/>
            <a:ext cx="10515600" cy="5844209"/>
          </a:xfrm>
          <a:noFill/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marL="0" indent="0">
              <a:buNone/>
            </a:pPr>
            <a:endParaRPr lang="ru-RU" sz="40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ru-RU" sz="4000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ru-RU" sz="40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ru-RU" sz="4000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ru-RU" sz="40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ru-RU" sz="4000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endParaRPr lang="ru-RU" sz="4000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>
              <a:buNone/>
            </a:pPr>
            <a:r>
              <a:rPr lang="ru-RU" sz="6000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БЛАГОДАРЮ ЗА ВНИМАНИЕ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572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2776209" y="4898564"/>
            <a:ext cx="90916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altLang="ru-RU" sz="1600" b="1" dirty="0">
              <a:solidFill>
                <a:srgbClr val="4472C4">
                  <a:lumMod val="7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 algn="ctr">
              <a:spcBef>
                <a:spcPts val="100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ПРАВОВЫЕ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838200" y="1624991"/>
            <a:ext cx="5947611" cy="493943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>
                <a:solidFill>
                  <a:srgbClr val="7030A0"/>
                </a:solidFill>
                <a:latin typeface="PT Sans"/>
              </a:rPr>
              <a:t> </a:t>
            </a:r>
            <a:endParaRPr lang="ru-RU" sz="1600" dirty="0" smtClean="0">
              <a:solidFill>
                <a:srgbClr val="7030A0"/>
              </a:solidFill>
              <a:latin typeface="PT Sans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endParaRPr lang="ru-RU" sz="1600" dirty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r>
              <a:rPr lang="ru-RU" sz="1600" dirty="0" smtClean="0">
                <a:solidFill>
                  <a:srgbClr val="7030A0"/>
                </a:solidFill>
                <a:latin typeface="PT Sans"/>
              </a:rPr>
              <a:t> </a:t>
            </a:r>
            <a:endParaRPr lang="ru-RU" sz="1600" dirty="0">
              <a:solidFill>
                <a:srgbClr val="7030A0"/>
              </a:solidFill>
              <a:latin typeface="PT Sans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u-RU" sz="1600" dirty="0" smtClean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endParaRPr lang="ru-RU" sz="1600" dirty="0" smtClean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endParaRPr lang="ru-RU" sz="1600" dirty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endParaRPr lang="ru-RU" sz="1600" dirty="0" smtClean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endParaRPr lang="ru-RU" sz="1600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90724" y="1624991"/>
            <a:ext cx="4785550" cy="5074191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3846368652"/>
              </p:ext>
            </p:extLst>
          </p:nvPr>
        </p:nvGraphicFramePr>
        <p:xfrm>
          <a:off x="424132" y="1397800"/>
          <a:ext cx="11343736" cy="4829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73355959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Прямоугольник 23"/>
          <p:cNvSpPr/>
          <p:nvPr/>
        </p:nvSpPr>
        <p:spPr>
          <a:xfrm>
            <a:off x="2776209" y="4898564"/>
            <a:ext cx="90916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4290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002060"/>
                </a:solidFill>
                <a:latin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ru-RU" altLang="ru-RU" sz="1600" b="1" dirty="0">
              <a:solidFill>
                <a:srgbClr val="4472C4">
                  <a:lumMod val="75000"/>
                </a:srgbClr>
              </a:solidFill>
              <a:latin typeface="Century Gothic" panose="020B0502020202020204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spcBef>
                <a:spcPts val="1000"/>
              </a:spcBef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МЕТОДИЧЕСКИЕ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ОСНОВЫ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838200" y="1624991"/>
            <a:ext cx="5947611" cy="493943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>
                <a:solidFill>
                  <a:srgbClr val="7030A0"/>
                </a:solidFill>
                <a:latin typeface="PT Sans"/>
              </a:rPr>
              <a:t> </a:t>
            </a:r>
            <a:endParaRPr lang="ru-RU" sz="1600" dirty="0" smtClean="0">
              <a:solidFill>
                <a:srgbClr val="7030A0"/>
              </a:solidFill>
              <a:latin typeface="PT Sans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u-RU" sz="1600" dirty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endParaRPr lang="ru-RU" sz="1600" dirty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r>
              <a:rPr lang="ru-RU" sz="1600" dirty="0" smtClean="0">
                <a:solidFill>
                  <a:srgbClr val="7030A0"/>
                </a:solidFill>
                <a:latin typeface="PT Sans"/>
              </a:rPr>
              <a:t> </a:t>
            </a:r>
            <a:endParaRPr lang="ru-RU" sz="1600" dirty="0">
              <a:solidFill>
                <a:srgbClr val="7030A0"/>
              </a:solidFill>
              <a:latin typeface="PT Sans"/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ru-RU" sz="1600" dirty="0" smtClean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endParaRPr lang="ru-RU" sz="1600" dirty="0" smtClean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endParaRPr lang="ru-RU" sz="1600" dirty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endParaRPr lang="ru-RU" sz="1600" dirty="0" smtClean="0">
              <a:solidFill>
                <a:srgbClr val="7030A0"/>
              </a:solidFill>
              <a:latin typeface="PT Sans"/>
            </a:endParaRPr>
          </a:p>
          <a:p>
            <a:pPr marL="0" indent="0" algn="just">
              <a:buNone/>
            </a:pPr>
            <a:endParaRPr lang="ru-RU" sz="1600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7190724" y="1624991"/>
            <a:ext cx="4785550" cy="5074191"/>
          </a:xfrm>
          <a:prstGeom prst="rect">
            <a:avLst/>
          </a:prstGeom>
        </p:spPr>
      </p:pic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aphicFrame>
        <p:nvGraphicFramePr>
          <p:cNvPr id="9" name="Схема 8"/>
          <p:cNvGraphicFramePr/>
          <p:nvPr>
            <p:extLst>
              <p:ext uri="{D42A27DB-BD31-4B8C-83A1-F6EECF244321}">
                <p14:modId xmlns:p14="http://schemas.microsoft.com/office/powerpoint/2010/main" val="193527752"/>
              </p:ext>
            </p:extLst>
          </p:nvPr>
        </p:nvGraphicFramePr>
        <p:xfrm>
          <a:off x="489159" y="1828801"/>
          <a:ext cx="11378707" cy="46446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37075399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49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Правовые основания заполнения раздела 2 «Сведения о расходах»</a:t>
            </a: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8626" y="1351722"/>
            <a:ext cx="10515600" cy="5369753"/>
          </a:xfrm>
          <a:noFill/>
        </p:spPr>
        <p:txBody>
          <a:bodyPr>
            <a:noAutofit/>
          </a:bodyPr>
          <a:lstStyle/>
          <a:p>
            <a:pPr marL="0" lvl="0" indent="0" algn="ctr" defTabSz="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40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 algn="ctr" defTabSz="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0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Сведения </a:t>
            </a:r>
            <a:r>
              <a:rPr lang="ru-RU" altLang="ru-RU" sz="4000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расходах </a:t>
            </a:r>
            <a:r>
              <a:rPr lang="ru-RU" altLang="ru-RU" sz="40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заполняются, </a:t>
            </a:r>
            <a:r>
              <a:rPr lang="ru-RU" altLang="ru-RU" sz="4000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если сумма сделки, совершенной в 2018 году превышает </a:t>
            </a:r>
          </a:p>
          <a:p>
            <a:pPr marL="0" lvl="0" indent="0" algn="ctr" defTabSz="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ru-RU" altLang="ru-RU" sz="4000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общий доход служащего  и его супруги (супруга) за 3 последних года (2017, 2016, 2015), предшествующих отчетному периоду</a:t>
            </a:r>
          </a:p>
          <a:p>
            <a:pPr marL="0" lvl="0" indent="0" algn="ctr" defTabSz="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4000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</a:pPr>
            <a:endParaRPr lang="ru-RU" sz="4000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33260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ПРИМЕР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1698867" y="0"/>
            <a:ext cx="1410188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61956320"/>
              </p:ext>
            </p:extLst>
          </p:nvPr>
        </p:nvGraphicFramePr>
        <p:xfrm>
          <a:off x="677008" y="1258037"/>
          <a:ext cx="11201400" cy="4934659"/>
        </p:xfrm>
        <a:graphic>
          <a:graphicData uri="http://schemas.openxmlformats.org/drawingml/2006/table">
            <a:tbl>
              <a:tblPr/>
              <a:tblGrid>
                <a:gridCol w="4928615">
                  <a:extLst>
                    <a:ext uri="{9D8B030D-6E8A-4147-A177-3AD203B41FA5}">
                      <a16:colId xmlns:a16="http://schemas.microsoft.com/office/drawing/2014/main" val="2710164469"/>
                    </a:ext>
                  </a:extLst>
                </a:gridCol>
                <a:gridCol w="6272785">
                  <a:extLst>
                    <a:ext uri="{9D8B030D-6E8A-4147-A177-3AD203B41FA5}">
                      <a16:colId xmlns:a16="http://schemas.microsoft.com/office/drawing/2014/main" val="1906404775"/>
                    </a:ext>
                  </a:extLst>
                </a:gridCol>
              </a:tblGrid>
              <a:tr h="14006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Сумма сделки </a:t>
                      </a:r>
                      <a:r>
                        <a:rPr lang="ru-RU" sz="32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(руб</a:t>
                      </a: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.)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Источник получения средств, за счет которых приобретено имущество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72915"/>
                  </a:ext>
                </a:extLst>
              </a:tr>
              <a:tr h="580591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43465"/>
                  </a:ext>
                </a:extLst>
              </a:tr>
              <a:tr h="2408339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2 300 000 руб.</a:t>
                      </a:r>
                    </a:p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b="1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marL="0" indent="265113"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Копии </a:t>
                      </a:r>
                      <a:r>
                        <a:rPr lang="ru-RU" sz="14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документов, подтверждающих возникновение права собственности  (договор купли-продажи) прикладываются к 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справке.</a:t>
                      </a:r>
                      <a:endParaRPr lang="ru-RU" sz="14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Кредитный договор от___№___ на сумму 2 300 000 руб</a:t>
                      </a:r>
                      <a:r>
                        <a:rPr lang="ru-RU" sz="32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</a:t>
                      </a:r>
                    </a:p>
                    <a:p>
                      <a:pPr marL="0" indent="265113" algn="just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Копии документов, подтверждающих источник</a:t>
                      </a:r>
                      <a:r>
                        <a:rPr lang="ru-RU" sz="14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получения денежных средств (кредитный договор) представлены.</a:t>
                      </a:r>
                      <a:endParaRPr lang="ru-RU" sz="1400" b="1" kern="1200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265113" algn="just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Заполнен подраздел 6.2 с указанием данного кредита.</a:t>
                      </a:r>
                      <a:endParaRPr lang="ru-RU" sz="14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1470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3895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ПРИМЕР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1698867" y="0"/>
            <a:ext cx="1410188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13665173"/>
              </p:ext>
            </p:extLst>
          </p:nvPr>
        </p:nvGraphicFramePr>
        <p:xfrm>
          <a:off x="235926" y="1063452"/>
          <a:ext cx="11720147" cy="5636971"/>
        </p:xfrm>
        <a:graphic>
          <a:graphicData uri="http://schemas.openxmlformats.org/drawingml/2006/table">
            <a:tbl>
              <a:tblPr/>
              <a:tblGrid>
                <a:gridCol w="5156864">
                  <a:extLst>
                    <a:ext uri="{9D8B030D-6E8A-4147-A177-3AD203B41FA5}">
                      <a16:colId xmlns:a16="http://schemas.microsoft.com/office/drawing/2014/main" val="2710164469"/>
                    </a:ext>
                  </a:extLst>
                </a:gridCol>
                <a:gridCol w="6563283">
                  <a:extLst>
                    <a:ext uri="{9D8B030D-6E8A-4147-A177-3AD203B41FA5}">
                      <a16:colId xmlns:a16="http://schemas.microsoft.com/office/drawing/2014/main" val="1906404775"/>
                    </a:ext>
                  </a:extLst>
                </a:gridCol>
              </a:tblGrid>
              <a:tr h="165787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Сумма сделки </a:t>
                      </a:r>
                      <a:r>
                        <a:rPr lang="ru-RU" sz="32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(руб</a:t>
                      </a: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.)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Источник получения средств, за счет которых приобретено имущество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72915"/>
                  </a:ext>
                </a:extLst>
              </a:tr>
              <a:tr h="4279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43465"/>
                  </a:ext>
                </a:extLst>
              </a:tr>
              <a:tr h="3435047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2 300 000 руб.</a:t>
                      </a:r>
                    </a:p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b="1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265113"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Копии </a:t>
                      </a:r>
                      <a:r>
                        <a:rPr lang="ru-RU" sz="14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документов, подтверждающих возникновение права собственности  (договор купли-продажи) прикладываются к справке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Кредитный договор от___№___ на сумму 2 </a:t>
                      </a:r>
                      <a:r>
                        <a:rPr lang="ru-RU" sz="28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000</a:t>
                      </a:r>
                      <a:r>
                        <a:rPr lang="ru-RU" sz="28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 000 руб</a:t>
                      </a:r>
                      <a:r>
                        <a:rPr lang="ru-RU" sz="28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., </a:t>
                      </a:r>
                    </a:p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личные</a:t>
                      </a:r>
                      <a:r>
                        <a:rPr lang="ru-RU" sz="2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 накопления на сумму 300 000 руб.</a:t>
                      </a:r>
                    </a:p>
                    <a:p>
                      <a:pPr marL="0" indent="265113" algn="just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Копии документов, подтверждающих источник получения денежных средств (кредитный договор,………..) представлены.</a:t>
                      </a:r>
                    </a:p>
                    <a:p>
                      <a:pPr marL="0" marR="0" lvl="0" indent="265113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Заполнен подраздел 6.2 с указанием данного кредита.</a:t>
                      </a:r>
                    </a:p>
                    <a:p>
                      <a:pPr marL="0" indent="265113" algn="just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1470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680621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ПРИМЕР 3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1698867" y="0"/>
            <a:ext cx="1410188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6329827"/>
              </p:ext>
            </p:extLst>
          </p:nvPr>
        </p:nvGraphicFramePr>
        <p:xfrm>
          <a:off x="235926" y="970751"/>
          <a:ext cx="11720147" cy="5798564"/>
        </p:xfrm>
        <a:graphic>
          <a:graphicData uri="http://schemas.openxmlformats.org/drawingml/2006/table">
            <a:tbl>
              <a:tblPr/>
              <a:tblGrid>
                <a:gridCol w="5156864">
                  <a:extLst>
                    <a:ext uri="{9D8B030D-6E8A-4147-A177-3AD203B41FA5}">
                      <a16:colId xmlns:a16="http://schemas.microsoft.com/office/drawing/2014/main" val="2710164469"/>
                    </a:ext>
                  </a:extLst>
                </a:gridCol>
                <a:gridCol w="6563283">
                  <a:extLst>
                    <a:ext uri="{9D8B030D-6E8A-4147-A177-3AD203B41FA5}">
                      <a16:colId xmlns:a16="http://schemas.microsoft.com/office/drawing/2014/main" val="1906404775"/>
                    </a:ext>
                  </a:extLst>
                </a:gridCol>
              </a:tblGrid>
              <a:tr h="165787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Сумма сделки </a:t>
                      </a:r>
                      <a:r>
                        <a:rPr lang="ru-RU" sz="32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(руб</a:t>
                      </a: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.)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Источник получения средств, за счет которых приобретено имущество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9972915"/>
                  </a:ext>
                </a:extLst>
              </a:tr>
              <a:tr h="427988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143465"/>
                  </a:ext>
                </a:extLst>
              </a:tr>
              <a:tr h="3447170"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2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2 300 000 руб.</a:t>
                      </a:r>
                    </a:p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 smtClean="0">
                        <a:solidFill>
                          <a:schemeClr val="accent5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b="1" kern="1200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Arial" panose="020B0604020202020204" pitchFamily="34" charset="0"/>
                      </a:endParaRPr>
                    </a:p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  <a:p>
                      <a:pPr marL="0" indent="176213"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lang="ru-RU" sz="14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Копии </a:t>
                      </a:r>
                      <a:r>
                        <a:rPr lang="ru-RU" sz="1400" b="1" kern="1200" dirty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документов, подтверждающих возникновение права собственности  (договор купли-продажи) прикладываются к </a:t>
                      </a:r>
                      <a:r>
                        <a:rPr lang="ru-RU" sz="1400" b="1" kern="120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справке.</a:t>
                      </a:r>
                      <a:endParaRPr lang="ru-RU" sz="14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kern="1200" baseline="0" dirty="0" smtClean="0">
                          <a:solidFill>
                            <a:schemeClr val="accent5">
                              <a:lumMod val="75000"/>
                            </a:schemeClr>
                          </a:solidFill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Денежные средства, полученные в дар на сумму 2 300 000 руб.</a:t>
                      </a:r>
                    </a:p>
                    <a:p>
                      <a:pPr marL="0" algn="just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just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just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algn="just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kumimoji="0" lang="ru-RU" sz="14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4472C4">
                            <a:lumMod val="75000"/>
                          </a:srgbClr>
                        </a:solidFill>
                        <a:effectLst/>
                        <a:uLnTx/>
                        <a:uFillTx/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  <a:p>
                      <a:pPr marL="0" indent="0" algn="just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Wingdings" panose="05000000000000000000" pitchFamily="2" charset="2"/>
                        <a:buChar char="ü"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Копии документов, подтверждающих источник получения денежных средств не представлены.</a:t>
                      </a: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kumimoji="0" lang="ru-RU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4472C4">
                              <a:lumMod val="75000"/>
                            </a:srgbClr>
                          </a:solidFill>
                          <a:effectLst/>
                          <a:uLnTx/>
                          <a:uFillTx/>
                          <a:latin typeface="Tahoma" panose="020B060403050404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Не заполнен раздел 1 «Сведения о доходах» с указанием данного дохода.</a:t>
                      </a:r>
                    </a:p>
                    <a:p>
                      <a:pPr marL="0" algn="just" defTabSz="914400" rtl="0" eaLnBrk="1" fontAlgn="base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3200" b="1" kern="1200" dirty="0">
                        <a:solidFill>
                          <a:schemeClr val="accent5">
                            <a:lumMod val="75000"/>
                          </a:schemeClr>
                        </a:solidFill>
                        <a:latin typeface="Tahoma" panose="020B060403050404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61470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702548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9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докладе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должны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содержаться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выводы </a:t>
            </a:r>
            <a:r>
              <a:rPr lang="ru-RU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 </a:t>
            </a: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оценке</a:t>
            </a:r>
            <a:endParaRPr lang="ru-RU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155" y="1351722"/>
            <a:ext cx="11749177" cy="5618421"/>
          </a:xfrm>
          <a:noFill/>
        </p:spPr>
        <p:txBody>
          <a:bodyPr>
            <a:noAutofit/>
          </a:bodyPr>
          <a:lstStyle/>
          <a:p>
            <a:pPr marL="342900" indent="-342900" algn="just" defTabSz="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+mj-lt"/>
              <a:buAutoNum type="arabicPeriod"/>
            </a:pPr>
            <a:endParaRPr lang="ru-RU" altLang="ru-RU" sz="2400" b="1" dirty="0" smtClean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lvl="0" indent="0" algn="just" defTabSz="45720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endParaRPr lang="ru-RU" altLang="ru-RU" sz="2400" b="1" u="sng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indent="0" algn="just">
              <a:buNone/>
            </a:pPr>
            <a:endParaRPr lang="ru-RU" sz="4000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1216942" y="1973549"/>
            <a:ext cx="10136859" cy="1012986"/>
            <a:chOff x="530352" y="13078"/>
            <a:chExt cx="9986510" cy="942736"/>
          </a:xfrm>
        </p:grpSpPr>
        <p:sp>
          <p:nvSpPr>
            <p:cNvPr id="10" name="Скругленный прямоугольник 9"/>
            <p:cNvSpPr/>
            <p:nvPr/>
          </p:nvSpPr>
          <p:spPr>
            <a:xfrm>
              <a:off x="530352" y="13078"/>
              <a:ext cx="9903962" cy="847058"/>
            </a:xfrm>
            <a:prstGeom prst="roundRect">
              <a:avLst/>
            </a:prstGeom>
            <a:solidFill>
              <a:srgbClr val="5B9BD5">
                <a:lumMod val="75000"/>
                <a:alpha val="89000"/>
              </a:srgbClr>
            </a:solidFill>
            <a:ln w="12700" cap="flat" cmpd="sng" algn="ctr">
              <a:solidFill>
                <a:srgbClr val="0070C0"/>
              </a:solidFill>
              <a:prstDash val="solid"/>
              <a:miter lim="800000"/>
            </a:ln>
            <a:effectLst/>
          </p:spPr>
        </p:sp>
        <p:sp>
          <p:nvSpPr>
            <p:cNvPr id="11" name="Скругленный прямоугольник 4"/>
            <p:cNvSpPr txBox="1"/>
            <p:nvPr/>
          </p:nvSpPr>
          <p:spPr>
            <a:xfrm>
              <a:off x="654250" y="171170"/>
              <a:ext cx="9862612" cy="784644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0070C0"/>
              </a:solidFill>
            </a:ln>
            <a:effectLst/>
          </p:spPr>
          <p:txBody>
            <a:bodyPr spcFirstLastPara="0" vert="horz" wrap="square" lIns="280645" tIns="0" rIns="280645" bIns="0" numCol="1" spcCol="1270" anchor="ctr" anchorCtr="0">
              <a:noAutofit/>
            </a:bodyPr>
            <a:lstStyle/>
            <a:p>
              <a:pPr marR="0" lvl="0" algn="l" defTabSz="115570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dirty="0">
                  <a:solidFill>
                    <a:schemeClr val="accent5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Факта исполнения обязанности по представлению сведений о расходах</a:t>
              </a: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1189286" y="4182338"/>
            <a:ext cx="10143675" cy="856523"/>
            <a:chOff x="530352" y="13078"/>
            <a:chExt cx="10035176" cy="856523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530352" y="13078"/>
              <a:ext cx="9903962" cy="847058"/>
            </a:xfrm>
            <a:prstGeom prst="roundRect">
              <a:avLst/>
            </a:prstGeom>
            <a:solidFill>
              <a:srgbClr val="5B9BD5">
                <a:lumMod val="75000"/>
                <a:alpha val="8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</p:sp>
        <p:sp>
          <p:nvSpPr>
            <p:cNvPr id="15" name="Скругленный прямоугольник 4"/>
            <p:cNvSpPr txBox="1"/>
            <p:nvPr/>
          </p:nvSpPr>
          <p:spPr>
            <a:xfrm>
              <a:off x="744266" y="105243"/>
              <a:ext cx="9821262" cy="76435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rgbClr val="0070C0"/>
              </a:solidFill>
            </a:ln>
            <a:effectLst/>
          </p:spPr>
          <p:txBody>
            <a:bodyPr spcFirstLastPara="0" vert="horz" wrap="square" lIns="280645" tIns="0" rIns="280645" bIns="0" numCol="1" spcCol="1270" anchor="ctr" anchorCtr="0">
              <a:noAutofit/>
            </a:bodyPr>
            <a:lstStyle/>
            <a:p>
              <a:pPr marR="0" lvl="0" indent="0" defTabSz="1155700" fontAlgn="auto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dirty="0">
                  <a:solidFill>
                    <a:schemeClr val="accent5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Достоверности и полноты сведений об источниках получения средств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1189286" y="3166589"/>
            <a:ext cx="10164514" cy="884860"/>
            <a:chOff x="530352" y="13078"/>
            <a:chExt cx="10013755" cy="884860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530352" y="13078"/>
              <a:ext cx="9903962" cy="847058"/>
            </a:xfrm>
            <a:prstGeom prst="roundRect">
              <a:avLst/>
            </a:prstGeom>
            <a:solidFill>
              <a:srgbClr val="5B9BD5">
                <a:lumMod val="75000"/>
                <a:alpha val="8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</p:sp>
        <p:sp>
          <p:nvSpPr>
            <p:cNvPr id="18" name="Скругленный прямоугольник 4"/>
            <p:cNvSpPr txBox="1"/>
            <p:nvPr/>
          </p:nvSpPr>
          <p:spPr>
            <a:xfrm>
              <a:off x="722845" y="133580"/>
              <a:ext cx="9821262" cy="76435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solidFill>
                <a:schemeClr val="accent5"/>
              </a:solidFill>
            </a:ln>
            <a:effectLst/>
          </p:spPr>
          <p:txBody>
            <a:bodyPr spcFirstLastPara="0" vert="horz" wrap="square" lIns="280645" tIns="0" rIns="280645" bIns="0" numCol="1" spcCol="1270" anchor="ctr" anchorCtr="0">
              <a:noAutofit/>
            </a:bodyPr>
            <a:lstStyle/>
            <a:p>
              <a:pPr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dirty="0">
                  <a:solidFill>
                    <a:schemeClr val="accent5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Достоверности и полноты сведений о расходах по приобретению имущества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231083" y="5122483"/>
            <a:ext cx="10122718" cy="847058"/>
            <a:chOff x="530352" y="13078"/>
            <a:chExt cx="10056428" cy="847058"/>
          </a:xfrm>
        </p:grpSpPr>
        <p:sp>
          <p:nvSpPr>
            <p:cNvPr id="20" name="Скругленный прямоугольник 19"/>
            <p:cNvSpPr/>
            <p:nvPr/>
          </p:nvSpPr>
          <p:spPr>
            <a:xfrm>
              <a:off x="530352" y="13078"/>
              <a:ext cx="9903962" cy="847058"/>
            </a:xfrm>
            <a:prstGeom prst="roundRect">
              <a:avLst/>
            </a:prstGeom>
            <a:solidFill>
              <a:srgbClr val="5B9BD5">
                <a:lumMod val="75000"/>
                <a:alpha val="8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</p:sp>
        <p:sp>
          <p:nvSpPr>
            <p:cNvPr id="21" name="Скругленный прямоугольник 4"/>
            <p:cNvSpPr txBox="1"/>
            <p:nvPr/>
          </p:nvSpPr>
          <p:spPr>
            <a:xfrm>
              <a:off x="772788" y="143046"/>
              <a:ext cx="9813992" cy="71709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p:spPr>
          <p:txBody>
            <a:bodyPr spcFirstLastPara="0" vert="horz" wrap="square" lIns="280645" tIns="0" rIns="280645" bIns="0" numCol="1" spcCol="1270" anchor="ctr" anchorCtr="0">
              <a:noAutofit/>
            </a:bodyPr>
            <a:lstStyle/>
            <a:p>
              <a:pPr marR="0" lvl="0" indent="0" defTabSz="1155700" fontAlgn="auto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tabLst/>
                <a:defRPr/>
              </a:pPr>
              <a:r>
                <a:rPr lang="ru-RU" sz="2400" b="1" dirty="0" smtClean="0">
                  <a:solidFill>
                    <a:schemeClr val="accent5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Законности </a:t>
              </a:r>
              <a:r>
                <a:rPr lang="ru-RU" sz="2400" b="1" dirty="0">
                  <a:solidFill>
                    <a:schemeClr val="accent5">
                      <a:lumMod val="75000"/>
                    </a:schemeClr>
                  </a:solidFill>
                  <a:latin typeface="Tahoma" panose="020B060403050404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источников получения денежных средств, использованных для приобретения имущества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5508918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5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/>
            </a:r>
            <a:br>
              <a:rPr lang="ru-RU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6700" b="1" dirty="0" smtClean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«Об актуальных вопросах, возникающих при осуществлении контроля за расходами»</a:t>
            </a:r>
            <a:endParaRPr lang="ru-RU" sz="6700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246244"/>
            <a:ext cx="10515600" cy="4611756"/>
          </a:xfrm>
          <a:noFill/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>
              <a:buNone/>
            </a:pPr>
            <a:r>
              <a:rPr lang="ru-RU" sz="2200" b="1" dirty="0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Долгих Елена Владимировна – советник отдела по профилактике коррупционных и иных правонарушений </a:t>
            </a:r>
            <a:r>
              <a:rPr lang="ru-RU" sz="2200" b="1" dirty="0" err="1">
                <a:solidFill>
                  <a:schemeClr val="accent5">
                    <a:lumMod val="75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ДОУиГГС</a:t>
            </a:r>
            <a:endParaRPr lang="ru-RU" sz="2200" b="1" dirty="0">
              <a:solidFill>
                <a:schemeClr val="accent5">
                  <a:lumMod val="75000"/>
                </a:scheme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2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Другая 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7030A0"/>
      </a:hlink>
      <a:folHlink>
        <a:srgbClr val="7030A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1457</TotalTime>
  <Words>358</Words>
  <Application>Microsoft Office PowerPoint</Application>
  <PresentationFormat>Широкоэкранный</PresentationFormat>
  <Paragraphs>122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PT Sans</vt:lpstr>
      <vt:lpstr>Tahoma</vt:lpstr>
      <vt:lpstr>Times New Roman</vt:lpstr>
      <vt:lpstr>Wingdings</vt:lpstr>
      <vt:lpstr>Wingdings 2</vt:lpstr>
      <vt:lpstr>1_Тема Office</vt:lpstr>
      <vt:lpstr>HDOfficeLightV0</vt:lpstr>
      <vt:lpstr>     «Об актуальных вопросах, возникающих при осуществлении контроля за расходами»</vt:lpstr>
      <vt:lpstr>ПРАВОВЫЕ ОСНОВЫ</vt:lpstr>
      <vt:lpstr>МЕТОДИЧЕСКИЕ ОСНОВЫ</vt:lpstr>
      <vt:lpstr> Правовые основания заполнения раздела 2 «Сведения о расходах»  </vt:lpstr>
      <vt:lpstr> ПРИМЕР 1  </vt:lpstr>
      <vt:lpstr> ПРИМЕР 2  </vt:lpstr>
      <vt:lpstr> ПРИМЕР 3  </vt:lpstr>
      <vt:lpstr>В докладе должны содержаться выводы об оценке</vt:lpstr>
      <vt:lpstr>     «Об актуальных вопросах, возникающих при осуществлении контроля за расходами»</vt:lpstr>
      <vt:lpstr>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компьютерного класса</dc:creator>
  <cp:lastModifiedBy>Долгих Елена Владимировна</cp:lastModifiedBy>
  <cp:revision>131</cp:revision>
  <cp:lastPrinted>2019-06-03T09:37:29Z</cp:lastPrinted>
  <dcterms:created xsi:type="dcterms:W3CDTF">2018-12-12T07:49:04Z</dcterms:created>
  <dcterms:modified xsi:type="dcterms:W3CDTF">2019-06-03T09:39:11Z</dcterms:modified>
</cp:coreProperties>
</file>