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theme/themeOverride1.xml" ContentType="application/vnd.openxmlformats-officedocument.themeOverr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drawings/drawing1.xml" ContentType="application/vnd.openxmlformats-officedocument.drawingml.chartshapes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7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8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9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theme/themeOverride2.xml" ContentType="application/vnd.openxmlformats-officedocument.themeOverride+xml"/>
  <Override PartName="/ppt/charts/chart10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1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2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3.xml" ContentType="application/vnd.openxmlformats-officedocument.drawingml.chart+xml"/>
  <Override PartName="/ppt/charts/chart14.xml" ContentType="application/vnd.openxmlformats-officedocument.drawingml.chart+xml"/>
  <Override PartName="/ppt/charts/chart15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6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charts/chart17.xml" ContentType="application/vnd.openxmlformats-officedocument.drawingml.chart+xml"/>
  <Override PartName="/ppt/charts/chart18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72" r:id="rId1"/>
  </p:sldMasterIdLst>
  <p:notesMasterIdLst>
    <p:notesMasterId r:id="rId16"/>
  </p:notesMasterIdLst>
  <p:handoutMasterIdLst>
    <p:handoutMasterId r:id="rId17"/>
  </p:handoutMasterIdLst>
  <p:sldIdLst>
    <p:sldId id="315" r:id="rId2"/>
    <p:sldId id="308" r:id="rId3"/>
    <p:sldId id="309" r:id="rId4"/>
    <p:sldId id="310" r:id="rId5"/>
    <p:sldId id="316" r:id="rId6"/>
    <p:sldId id="312" r:id="rId7"/>
    <p:sldId id="317" r:id="rId8"/>
    <p:sldId id="314" r:id="rId9"/>
    <p:sldId id="318" r:id="rId10"/>
    <p:sldId id="313" r:id="rId11"/>
    <p:sldId id="295" r:id="rId12"/>
    <p:sldId id="282" r:id="rId13"/>
    <p:sldId id="306" r:id="rId14"/>
    <p:sldId id="319" r:id="rId15"/>
  </p:sldIdLst>
  <p:sldSz cx="12192000" cy="6858000"/>
  <p:notesSz cx="6797675" cy="9928225"/>
  <p:defaultTextStyle>
    <a:defPPr rtl="0"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4" pos="240" userDrawn="1">
          <p15:clr>
            <a:srgbClr val="A4A3A4"/>
          </p15:clr>
        </p15:guide>
        <p15:guide id="6" orient="horz" pos="144" userDrawn="1">
          <p15:clr>
            <a:srgbClr val="A4A3A4"/>
          </p15:clr>
        </p15:guide>
        <p15:guide id="7" orient="horz" pos="4104" userDrawn="1">
          <p15:clr>
            <a:srgbClr val="A4A3A4"/>
          </p15:clr>
        </p15:guide>
        <p15:guide id="8" pos="7440" userDrawn="1">
          <p15:clr>
            <a:srgbClr val="A4A3A4"/>
          </p15:clr>
        </p15:guide>
        <p15:guide id="13" orient="horz" pos="1512" userDrawn="1">
          <p15:clr>
            <a:srgbClr val="A4A3A4"/>
          </p15:clr>
        </p15:guide>
        <p15:guide id="17" orient="horz" pos="2376" userDrawn="1">
          <p15:clr>
            <a:srgbClr val="A4A3A4"/>
          </p15:clr>
        </p15:guide>
        <p15:guide id="18" pos="4824" userDrawn="1">
          <p15:clr>
            <a:srgbClr val="A4A3A4"/>
          </p15:clr>
        </p15:guide>
        <p15:guide id="20" pos="2016" userDrawn="1">
          <p15:clr>
            <a:srgbClr val="A4A3A4"/>
          </p15:clr>
        </p15:guide>
        <p15:guide id="21" orient="horz" pos="1680" userDrawn="1">
          <p15:clr>
            <a:srgbClr val="A4A3A4"/>
          </p15:clr>
        </p15:guide>
        <p15:guide id="22" orient="horz" pos="1008" userDrawn="1">
          <p15:clr>
            <a:srgbClr val="A4A3A4"/>
          </p15:clr>
        </p15:guide>
        <p15:guide id="23" pos="408" userDrawn="1">
          <p15:clr>
            <a:srgbClr val="A4A3A4"/>
          </p15:clr>
        </p15:guide>
        <p15:guide id="24" orient="horz" pos="792" userDrawn="1">
          <p15:clr>
            <a:srgbClr val="A4A3A4"/>
          </p15:clr>
        </p15:guide>
        <p15:guide id="25" orient="horz" pos="2760" userDrawn="1">
          <p15:clr>
            <a:srgbClr val="A4A3A4"/>
          </p15:clr>
        </p15:guide>
        <p15:guide id="26" orient="horz" pos="3024" userDrawn="1">
          <p15:clr>
            <a:srgbClr val="A4A3A4"/>
          </p15:clr>
        </p15:guide>
        <p15:guide id="27" pos="3840" userDrawn="1">
          <p15:clr>
            <a:srgbClr val="A4A3A4"/>
          </p15:clr>
        </p15:guide>
        <p15:guide id="28" orient="horz" pos="22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999"/>
    <a:srgbClr val="FFD5D5"/>
    <a:srgbClr val="C0E399"/>
    <a:srgbClr val="FFAFAF"/>
    <a:srgbClr val="FF2D2D"/>
    <a:srgbClr val="30353F"/>
    <a:srgbClr val="43CDD9"/>
    <a:srgbClr val="667181"/>
    <a:srgbClr val="BABABA"/>
    <a:srgbClr val="DBDBD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3B4B98B0-60AC-42C2-AFA5-B58CD77FA1E5}" styleName="Светлый стиль 1 - акцент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5DA37D80-6434-44D0-A028-1B22A696006F}" styleName="Светлый стиль 3 - акцент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72833802-FEF1-4C79-8D5D-14CF1EAF98D9}" styleName="Светлый стиль 2 - акцент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E8034E78-7F5D-4C2E-B375-FC64B27BC917}" styleName="Темный стиль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125E5076-3810-47DD-B79F-674D7AD40C01}" styleName="Темный стиль 1 - акцент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AF606853-7671-496A-8E4F-DF71F8EC918B}" styleName="Темный стиль 1 - акцент 6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wholeTbl>
    <a:band1H>
      <a:tcStyle>
        <a:tcBdr/>
        <a:fill>
          <a:solidFill>
            <a:schemeClr val="accent6">
              <a:shade val="60000"/>
            </a:schemeClr>
          </a:solidFill>
        </a:fill>
      </a:tcStyle>
    </a:band1H>
    <a:band1V>
      <a:tcStyle>
        <a:tcBdr/>
        <a:fill>
          <a:solidFill>
            <a:schemeClr val="accent6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6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6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6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6E25E649-3F16-4E02-A733-19D2CDBF48F0}" styleName="Средний стиль 3 - акцент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6408" autoAdjust="0"/>
  </p:normalViewPr>
  <p:slideViewPr>
    <p:cSldViewPr snapToGrid="0" showGuides="1">
      <p:cViewPr varScale="1">
        <p:scale>
          <a:sx n="70" d="100"/>
          <a:sy n="70" d="100"/>
        </p:scale>
        <p:origin x="72" y="996"/>
      </p:cViewPr>
      <p:guideLst>
        <p:guide pos="240"/>
        <p:guide orient="horz" pos="144"/>
        <p:guide orient="horz" pos="4104"/>
        <p:guide pos="7440"/>
        <p:guide orient="horz" pos="1512"/>
        <p:guide orient="horz" pos="2376"/>
        <p:guide pos="4824"/>
        <p:guide pos="2016"/>
        <p:guide orient="horz" pos="1680"/>
        <p:guide orient="horz" pos="1008"/>
        <p:guide pos="408"/>
        <p:guide orient="horz" pos="792"/>
        <p:guide orient="horz" pos="2760"/>
        <p:guide orient="horz" pos="3024"/>
        <p:guide pos="3840"/>
        <p:guide orient="horz" pos="22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8" d="100"/>
          <a:sy n="88" d="100"/>
        </p:scale>
        <p:origin x="3822" y="7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package" Target="../embeddings/_____Microsoft_Excel1.xlsx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3.xlsx"/><Relationship Id="rId2" Type="http://schemas.microsoft.com/office/2011/relationships/chartColorStyle" Target="colors4.xml"/><Relationship Id="rId1" Type="http://schemas.microsoft.com/office/2011/relationships/chartStyle" Target="style4.xml"/><Relationship Id="rId4" Type="http://schemas.openxmlformats.org/officeDocument/2006/relationships/chartUserShapes" Target="../drawings/drawing1.xm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4.xlsx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5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6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7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.xml"/><Relationship Id="rId2" Type="http://schemas.microsoft.com/office/2011/relationships/chartColorStyle" Target="colors8.xml"/><Relationship Id="rId1" Type="http://schemas.microsoft.com/office/2011/relationships/chartStyle" Target="style8.xml"/><Relationship Id="rId4" Type="http://schemas.openxmlformats.org/officeDocument/2006/relationships/package" Target="../embeddings/_____Microsoft_Excel8.xlsx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9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10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11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12.xlsx"/></Relationships>
</file>

<file path=ppt/charts/_rels/chart1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13.xlsx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14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15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16.xlsx"/></Relationships>
</file>

<file path=ppt/charts/_rels/chart1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17.xlsx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35289134540606598"/>
          <c:y val="6.727797788549808E-2"/>
          <c:w val="0.49814430341073213"/>
          <c:h val="0.83897987942860153"/>
        </c:manualLayout>
      </c:layout>
      <c:doughnut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F36E-46F7-AD7C-4DCEB394620C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F36E-46F7-AD7C-4DCEB394620C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F36E-46F7-AD7C-4DCEB394620C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F36E-46F7-AD7C-4DCEB394620C}"/>
              </c:ext>
            </c:extLst>
          </c:dPt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 smtClean="0"/>
                      <a:t>58%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F36E-46F7-AD7C-4DCEB394620C}"/>
                </c:ext>
              </c:extLst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en-US" smtClean="0"/>
                      <a:t>7%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3-F36E-46F7-AD7C-4DCEB394620C}"/>
                </c:ext>
              </c:extLst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en-US" smtClean="0"/>
                      <a:t>21%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5-F36E-46F7-AD7C-4DCEB394620C}"/>
                </c:ext>
              </c:extLst>
            </c:dLbl>
            <c:dLbl>
              <c:idx val="3"/>
              <c:layout/>
              <c:tx>
                <c:rich>
                  <a:bodyPr/>
                  <a:lstStyle/>
                  <a:p>
                    <a:r>
                      <a:rPr lang="en-US" smtClean="0"/>
                      <a:t>14%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7-F36E-46F7-AD7C-4DCEB394620C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соцдем!$M$135:$M$138</c:f>
              <c:strCache>
                <c:ptCount val="4"/>
                <c:pt idx="0">
                  <c:v>городской округ  НОВОСИБИРСК</c:v>
                </c:pt>
                <c:pt idx="1">
                  <c:v>городские округа БЕРДСК, ИСКИТИМ</c:v>
                </c:pt>
                <c:pt idx="2">
                  <c:v>ГОРОДСКОЕ НАСЕЛЕНИЕ в муниципальных районах</c:v>
                </c:pt>
                <c:pt idx="3">
                  <c:v>СЕЛЬСКОЕ НАСЕЛЕНИЕ в муниципальных районах </c:v>
                </c:pt>
              </c:strCache>
            </c:strRef>
          </c:cat>
          <c:val>
            <c:numRef>
              <c:f>соцдем!$N$135:$N$138</c:f>
              <c:numCache>
                <c:formatCode>General</c:formatCode>
                <c:ptCount val="4"/>
                <c:pt idx="0">
                  <c:v>58</c:v>
                </c:pt>
                <c:pt idx="1">
                  <c:v>7</c:v>
                </c:pt>
                <c:pt idx="2">
                  <c:v>21</c:v>
                </c:pt>
                <c:pt idx="3">
                  <c:v>14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F36E-46F7-AD7C-4DCEB394620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52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17477457096409951"/>
          <c:y val="0.17304016794084473"/>
          <c:w val="0.65680731623329303"/>
          <c:h val="0.79070540939196154"/>
        </c:manualLayout>
      </c:layout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8925-482C-83B2-1E28AF8E4239}"/>
              </c:ext>
            </c:extLst>
          </c:dPt>
          <c:dPt>
            <c:idx val="1"/>
            <c:bubble3D val="0"/>
            <c:spPr>
              <a:solidFill>
                <a:srgbClr val="4A66AC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8925-482C-83B2-1E28AF8E4239}"/>
              </c:ext>
            </c:extLst>
          </c:dPt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 smtClean="0"/>
                      <a:t>46%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8925-482C-83B2-1E28AF8E4239}"/>
                </c:ext>
              </c:extLst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en-US" smtClean="0"/>
                      <a:t>54%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3-8925-482C-83B2-1E28AF8E423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bg1"/>
                    </a:solidFill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соцдем!$C$5:$C$6</c:f>
              <c:strCache>
                <c:ptCount val="2"/>
                <c:pt idx="0">
                  <c:v>мужчины</c:v>
                </c:pt>
                <c:pt idx="1">
                  <c:v>женщины</c:v>
                </c:pt>
              </c:strCache>
            </c:strRef>
          </c:cat>
          <c:val>
            <c:numRef>
              <c:f>соцдем!$F$5:$F$6</c:f>
              <c:numCache>
                <c:formatCode>0</c:formatCode>
                <c:ptCount val="2"/>
                <c:pt idx="0">
                  <c:v>45.8</c:v>
                </c:pt>
                <c:pt idx="1">
                  <c:v>53.7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8925-482C-83B2-1E28AF8E423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174"/>
      </c:pieChart>
      <c:spPr>
        <a:noFill/>
        <a:ln>
          <a:noFill/>
        </a:ln>
        <a:effectLst/>
      </c:spPr>
    </c:plotArea>
    <c:legend>
      <c:legendPos val="t"/>
      <c:layout>
        <c:manualLayout>
          <c:xMode val="edge"/>
          <c:yMode val="edge"/>
          <c:x val="6.6412475074675622E-3"/>
          <c:y val="7.6522988228715765E-3"/>
          <c:w val="0.80873667646328673"/>
          <c:h val="0.11671333533341906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Calibri" panose="020F0502020204030204" pitchFamily="34" charset="0"/>
              <a:ea typeface="+mn-ea"/>
              <a:cs typeface="Calibri" panose="020F0502020204030204" pitchFamily="34" charset="0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000">
          <a:latin typeface="Calibri" panose="020F0502020204030204" pitchFamily="34" charset="0"/>
          <a:cs typeface="Calibri" panose="020F0502020204030204" pitchFamily="34" charset="0"/>
        </a:defRPr>
      </a:pPr>
      <a:endParaRPr lang="ru-RU"/>
    </a:p>
  </c:txPr>
  <c:externalData r:id="rId4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соцдем!$D$14:$D$19</c:f>
              <c:strCache>
                <c:ptCount val="6"/>
                <c:pt idx="0">
                  <c:v>18 - 24</c:v>
                </c:pt>
                <c:pt idx="1">
                  <c:v>25 - 34</c:v>
                </c:pt>
                <c:pt idx="2">
                  <c:v>35 - 44</c:v>
                </c:pt>
                <c:pt idx="3">
                  <c:v>45 - 54</c:v>
                </c:pt>
                <c:pt idx="4">
                  <c:v>55 - 64</c:v>
                </c:pt>
                <c:pt idx="5">
                  <c:v>65 и старше</c:v>
                </c:pt>
              </c:strCache>
            </c:strRef>
          </c:cat>
          <c:val>
            <c:numRef>
              <c:f>соцдем!$G$14:$G$19</c:f>
              <c:numCache>
                <c:formatCode>0</c:formatCode>
                <c:ptCount val="6"/>
                <c:pt idx="0">
                  <c:v>6.8</c:v>
                </c:pt>
                <c:pt idx="1">
                  <c:v>21.1</c:v>
                </c:pt>
                <c:pt idx="2">
                  <c:v>20.7</c:v>
                </c:pt>
                <c:pt idx="3">
                  <c:v>16</c:v>
                </c:pt>
                <c:pt idx="4">
                  <c:v>17.7</c:v>
                </c:pt>
                <c:pt idx="5">
                  <c:v>17.3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5A0-45F3-BD56-0B35BE6FABD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967556176"/>
        <c:axId val="967556592"/>
      </c:barChart>
      <c:catAx>
        <c:axId val="9675561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967556592"/>
        <c:crosses val="autoZero"/>
        <c:auto val="1"/>
        <c:lblAlgn val="ctr"/>
        <c:lblOffset val="100"/>
        <c:noMultiLvlLbl val="0"/>
      </c:catAx>
      <c:valAx>
        <c:axId val="967556592"/>
        <c:scaling>
          <c:orientation val="minMax"/>
        </c:scaling>
        <c:delete val="1"/>
        <c:axPos val="l"/>
        <c:numFmt formatCode="0" sourceLinked="1"/>
        <c:majorTickMark val="none"/>
        <c:minorTickMark val="none"/>
        <c:tickLblPos val="nextTo"/>
        <c:crossAx val="96755617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7940414028070953"/>
          <c:y val="0.33729585601599821"/>
          <c:w val="0.41240923076448294"/>
          <c:h val="0.61861384614672443"/>
        </c:manualLayout>
      </c:layout>
      <c:doughnut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29E9-4B41-9285-C20FF1A17EDF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29E9-4B41-9285-C20FF1A17EDF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29E9-4B41-9285-C20FF1A17EDF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29E9-4B41-9285-C20FF1A17EDF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chemeClr val="bg1"/>
                    </a:solidFill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соцдем!$M$135:$M$138</c:f>
              <c:strCache>
                <c:ptCount val="4"/>
                <c:pt idx="0">
                  <c:v>Микропредприятие (до 15 человек)</c:v>
                </c:pt>
                <c:pt idx="1">
                  <c:v>Малое предприятие (от 16 до 100 человек)</c:v>
                </c:pt>
                <c:pt idx="2">
                  <c:v>Среднее предприятие (от 101 до 250 человек)</c:v>
                </c:pt>
                <c:pt idx="3">
                  <c:v>Крупное предприятие (свыше 251 человек )</c:v>
                </c:pt>
              </c:strCache>
            </c:strRef>
          </c:cat>
          <c:val>
            <c:numRef>
              <c:f>соцдем!$N$135:$N$138</c:f>
              <c:numCache>
                <c:formatCode>0%</c:formatCode>
                <c:ptCount val="4"/>
                <c:pt idx="0">
                  <c:v>0.69</c:v>
                </c:pt>
                <c:pt idx="1">
                  <c:v>0.24</c:v>
                </c:pt>
                <c:pt idx="2">
                  <c:v>0.04</c:v>
                </c:pt>
                <c:pt idx="3">
                  <c:v>0.03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29E9-4B41-9285-C20FF1A17ED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52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Calibri" panose="020F0502020204030204" pitchFamily="34" charset="0"/>
          <a:cs typeface="Calibri" panose="020F0502020204030204" pitchFamily="34" charset="0"/>
        </a:defRPr>
      </a:pPr>
      <a:endParaRPr lang="ru-RU"/>
    </a:p>
  </c:txPr>
  <c:externalData r:id="rId3">
    <c:autoUpdate val="0"/>
  </c:externalData>
  <c:userShapes r:id="rId4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66385970024080643"/>
          <c:y val="1.155791620536752E-2"/>
          <c:w val="0.49623605188590525"/>
          <c:h val="0.976884167589265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>
                    <a:solidFill>
                      <a:schemeClr val="tx1"/>
                    </a:solidFill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Лист1!$A$2:$A$18</c:f>
              <c:strCache>
                <c:ptCount val="17"/>
                <c:pt idx="0">
                  <c:v>торговля оптовая и розничная, ремонт автотранспортных средств и мотоциклов</c:v>
                </c:pt>
                <c:pt idx="1">
                  <c:v>строительство</c:v>
                </c:pt>
                <c:pt idx="2">
                  <c:v>обрабатывающие производства</c:v>
                </c:pt>
                <c:pt idx="3">
                  <c:v>профессиональная, научная и техническая деятельность</c:v>
                </c:pt>
                <c:pt idx="4">
                  <c:v>транспортировка и хранение</c:v>
                </c:pt>
                <c:pt idx="5">
                  <c:v>деятельность по операциям с недвижимым имуществом</c:v>
                </c:pt>
                <c:pt idx="6">
                  <c:v>деятельность в области здравоохранения и социальных услуг</c:v>
                </c:pt>
                <c:pt idx="7">
                  <c:v>деятельность в области информации и связи</c:v>
                </c:pt>
                <c:pt idx="8">
                  <c:v>административная деятельность и сопутствующие дополнительные услуги</c:v>
                </c:pt>
                <c:pt idx="9">
                  <c:v>образование</c:v>
                </c:pt>
                <c:pt idx="10">
                  <c:v>деятельность в области культуры, спорта, организации досуга и развлечений</c:v>
                </c:pt>
                <c:pt idx="11">
                  <c:v>сельское, лесное хозяйство, охота, рыболовство и рыбоводство</c:v>
                </c:pt>
                <c:pt idx="12">
                  <c:v>деятельность гостиниц и предприятий общественного питания</c:v>
                </c:pt>
                <c:pt idx="13">
                  <c:v>финансовая и страховая деятельность</c:v>
                </c:pt>
                <c:pt idx="14">
                  <c:v>водоснабжение, водоотведение, организация сбора и утилизации отходов</c:v>
                </c:pt>
                <c:pt idx="15">
                  <c:v>обеспечение электрической энергией, газом и паром, кондиционирование воздух;</c:v>
                </c:pt>
                <c:pt idx="16">
                  <c:v>предоставление прочих видов услуг</c:v>
                </c:pt>
              </c:strCache>
            </c:strRef>
          </c:cat>
          <c:val>
            <c:numRef>
              <c:f>Лист1!$B$2:$B$18</c:f>
              <c:numCache>
                <c:formatCode>0.0</c:formatCode>
                <c:ptCount val="17"/>
                <c:pt idx="0">
                  <c:v>30.7</c:v>
                </c:pt>
                <c:pt idx="1">
                  <c:v>10</c:v>
                </c:pt>
                <c:pt idx="2">
                  <c:v>8.6999999999999993</c:v>
                </c:pt>
                <c:pt idx="3">
                  <c:v>8.6999999999999993</c:v>
                </c:pt>
                <c:pt idx="4">
                  <c:v>5.7</c:v>
                </c:pt>
                <c:pt idx="5">
                  <c:v>5.3</c:v>
                </c:pt>
                <c:pt idx="6">
                  <c:v>4.7</c:v>
                </c:pt>
                <c:pt idx="7">
                  <c:v>4.3</c:v>
                </c:pt>
                <c:pt idx="8">
                  <c:v>3.3</c:v>
                </c:pt>
                <c:pt idx="9">
                  <c:v>3</c:v>
                </c:pt>
                <c:pt idx="10">
                  <c:v>2.7</c:v>
                </c:pt>
                <c:pt idx="11">
                  <c:v>2.2999999999999998</c:v>
                </c:pt>
                <c:pt idx="12">
                  <c:v>2</c:v>
                </c:pt>
                <c:pt idx="13">
                  <c:v>1.7</c:v>
                </c:pt>
                <c:pt idx="14">
                  <c:v>1</c:v>
                </c:pt>
                <c:pt idx="15">
                  <c:v>0.3</c:v>
                </c:pt>
                <c:pt idx="16">
                  <c:v>5.7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745-4A25-8C6E-25937B2A04C7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01"/>
        <c:axId val="39884288"/>
        <c:axId val="39895424"/>
      </c:barChart>
      <c:catAx>
        <c:axId val="39884288"/>
        <c:scaling>
          <c:orientation val="maxMin"/>
        </c:scaling>
        <c:delete val="0"/>
        <c:axPos val="l"/>
        <c:numFmt formatCode="General" sourceLinked="0"/>
        <c:majorTickMark val="out"/>
        <c:minorTickMark val="none"/>
        <c:tickLblPos val="low"/>
        <c:txPr>
          <a:bodyPr/>
          <a:lstStyle/>
          <a:p>
            <a:pPr algn="just">
              <a:defRPr/>
            </a:pPr>
            <a:endParaRPr lang="ru-RU"/>
          </a:p>
        </c:txPr>
        <c:crossAx val="39895424"/>
        <c:crosses val="autoZero"/>
        <c:auto val="1"/>
        <c:lblAlgn val="ctr"/>
        <c:lblOffset val="100"/>
        <c:noMultiLvlLbl val="0"/>
      </c:catAx>
      <c:valAx>
        <c:axId val="39895424"/>
        <c:scaling>
          <c:orientation val="minMax"/>
        </c:scaling>
        <c:delete val="1"/>
        <c:axPos val="t"/>
        <c:numFmt formatCode="0.0" sourceLinked="1"/>
        <c:majorTickMark val="out"/>
        <c:minorTickMark val="none"/>
        <c:tickLblPos val="nextTo"/>
        <c:crossAx val="39884288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txPr>
    <a:bodyPr/>
    <a:lstStyle/>
    <a:p>
      <a:pPr algn="just">
        <a:defRPr sz="800">
          <a:latin typeface="Calibri" panose="020F0502020204030204" pitchFamily="34" charset="0"/>
          <a:cs typeface="Calibri" panose="020F0502020204030204" pitchFamily="34" charset="0"/>
        </a:defRPr>
      </a:pPr>
      <a:endParaRPr lang="ru-RU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36490812615023449"/>
          <c:y val="8.6833188125296001E-2"/>
          <c:w val="0.63509187384976551"/>
          <c:h val="0.87913063265874936"/>
        </c:manualLayout>
      </c:layout>
      <c:barChart>
        <c:barDir val="bar"/>
        <c:grouping val="percentStacked"/>
        <c:varyColors val="0"/>
        <c:ser>
          <c:idx val="0"/>
          <c:order val="0"/>
          <c:tx>
            <c:strRef>
              <c:f>вопрос13!$M$40</c:f>
              <c:strCache>
                <c:ptCount val="1"/>
                <c:pt idx="0">
                  <c:v>очень часто</c:v>
                </c:pt>
              </c:strCache>
            </c:strRef>
          </c:tx>
          <c:spPr>
            <a:solidFill>
              <a:srgbClr val="C00000"/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-1.9567936872294869E-3"/>
                  <c:y val="4.6806665487374669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E152-468E-8ABB-61AC775E151C}"/>
                </c:ext>
              </c:extLst>
            </c:dLbl>
            <c:dLbl>
              <c:idx val="1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E152-468E-8ABB-61AC775E151C}"/>
                </c:ext>
              </c:extLst>
            </c:dLbl>
            <c:dLbl>
              <c:idx val="11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E152-468E-8ABB-61AC775E151C}"/>
                </c:ext>
              </c:extLst>
            </c:dLbl>
            <c:dLbl>
              <c:idx val="12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E152-468E-8ABB-61AC775E151C}"/>
                </c:ext>
              </c:extLst>
            </c:dLbl>
            <c:dLbl>
              <c:idx val="13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E152-468E-8ABB-61AC775E151C}"/>
                </c:ext>
              </c:extLst>
            </c:dLbl>
            <c:dLbl>
              <c:idx val="14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E152-468E-8ABB-61AC775E151C}"/>
                </c:ext>
              </c:extLst>
            </c:dLbl>
            <c:dLbl>
              <c:idx val="15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E152-468E-8ABB-61AC775E151C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800" b="0" i="0" u="none" strike="noStrike" kern="1200" baseline="0">
                    <a:solidFill>
                      <a:schemeClr val="bg1"/>
                    </a:solidFill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bg1"/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вопрос13!$L$41:$L$56</c:f>
              <c:strCache>
                <c:ptCount val="16"/>
                <c:pt idx="0">
                  <c:v>школа (поступить, окончить, "взносы"и др.)</c:v>
                </c:pt>
                <c:pt idx="1">
                  <c:v>урегулировать ситуацию с автоинспекцией </c:v>
                </c:pt>
                <c:pt idx="2">
                  <c:v>дошкольные учреждения (поступление, "взносы" и др.)</c:v>
                </c:pt>
                <c:pt idx="3">
                  <c:v>вуз (поступить, экзамены, диплом и др.)</c:v>
                </c:pt>
                <c:pt idx="4">
                  <c:v>получение бесплатной медицинской помощи </c:v>
                </c:pt>
                <c:pt idx="5">
                  <c:v>получить услуги по эксплуатации жилья</c:v>
                </c:pt>
                <c:pt idx="6">
                  <c:v>решение проблем в связи с призывом на военную службу</c:v>
                </c:pt>
                <c:pt idx="7">
                  <c:v>работа (получить,  продвижение)</c:v>
                </c:pt>
                <c:pt idx="8">
                  <c:v>обращение за помощью и защитой в полицию</c:v>
                </c:pt>
                <c:pt idx="9">
                  <c:v>обращение в суд</c:v>
                </c:pt>
                <c:pt idx="10">
                  <c:v>земельный участок для дачи (приобрести,оформить)</c:v>
                </c:pt>
                <c:pt idx="11">
                  <c:v>жилплощадь (получить, оформить)</c:v>
                </c:pt>
                <c:pt idx="12">
                  <c:v>социальные выплаты (оформление прав, пересчет и др.)</c:v>
                </c:pt>
                <c:pt idx="13">
                  <c:v>зарегистрировать сделки с недвижимостью</c:v>
                </c:pt>
                <c:pt idx="14">
                  <c:v>получить регистрацию по месту жительства, паспорт </c:v>
                </c:pt>
                <c:pt idx="15">
                  <c:v>пенсии (оформление, пересчет и др.)</c:v>
                </c:pt>
              </c:strCache>
            </c:strRef>
          </c:cat>
          <c:val>
            <c:numRef>
              <c:f>вопрос13!$M$41:$M$56</c:f>
              <c:numCache>
                <c:formatCode>0</c:formatCode>
                <c:ptCount val="16"/>
                <c:pt idx="0">
                  <c:v>2.9</c:v>
                </c:pt>
                <c:pt idx="1">
                  <c:v>2.5</c:v>
                </c:pt>
                <c:pt idx="2">
                  <c:v>2</c:v>
                </c:pt>
                <c:pt idx="3">
                  <c:v>2.1</c:v>
                </c:pt>
                <c:pt idx="4">
                  <c:v>2.1</c:v>
                </c:pt>
                <c:pt idx="5">
                  <c:v>3.4</c:v>
                </c:pt>
                <c:pt idx="6">
                  <c:v>1.9</c:v>
                </c:pt>
                <c:pt idx="7">
                  <c:v>1</c:v>
                </c:pt>
                <c:pt idx="8">
                  <c:v>0.9</c:v>
                </c:pt>
                <c:pt idx="9">
                  <c:v>0.8</c:v>
                </c:pt>
                <c:pt idx="10">
                  <c:v>0.8</c:v>
                </c:pt>
                <c:pt idx="11">
                  <c:v>0.7</c:v>
                </c:pt>
                <c:pt idx="12">
                  <c:v>0.5</c:v>
                </c:pt>
                <c:pt idx="13">
                  <c:v>0.2</c:v>
                </c:pt>
                <c:pt idx="14">
                  <c:v>0.3</c:v>
                </c:pt>
                <c:pt idx="15">
                  <c:v>0.3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E152-468E-8ABB-61AC775E151C}"/>
            </c:ext>
          </c:extLst>
        </c:ser>
        <c:ser>
          <c:idx val="1"/>
          <c:order val="1"/>
          <c:tx>
            <c:strRef>
              <c:f>вопрос13!$N$40</c:f>
              <c:strCache>
                <c:ptCount val="1"/>
                <c:pt idx="0">
                  <c:v>довольно часто</c:v>
                </c:pt>
              </c:strCache>
            </c:strRef>
          </c:tx>
          <c:spPr>
            <a:solidFill>
              <a:srgbClr val="FF2D2D">
                <a:alpha val="42745"/>
              </a:srgbClr>
            </a:solidFill>
            <a:ln>
              <a:solidFill>
                <a:schemeClr val="bg1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800" b="0" i="0" u="none" strike="noStrike" kern="1200" baseline="0">
                    <a:solidFill>
                      <a:schemeClr val="bg1"/>
                    </a:solidFill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вопрос13!$L$41:$L$56</c:f>
              <c:strCache>
                <c:ptCount val="16"/>
                <c:pt idx="0">
                  <c:v>школа (поступить, окончить, "взносы"и др.)</c:v>
                </c:pt>
                <c:pt idx="1">
                  <c:v>урегулировать ситуацию с автоинспекцией </c:v>
                </c:pt>
                <c:pt idx="2">
                  <c:v>дошкольные учреждения (поступление, "взносы" и др.)</c:v>
                </c:pt>
                <c:pt idx="3">
                  <c:v>вуз (поступить, экзамены, диплом и др.)</c:v>
                </c:pt>
                <c:pt idx="4">
                  <c:v>получение бесплатной медицинской помощи </c:v>
                </c:pt>
                <c:pt idx="5">
                  <c:v>получить услуги по эксплуатации жилья</c:v>
                </c:pt>
                <c:pt idx="6">
                  <c:v>решение проблем в связи с призывом на военную службу</c:v>
                </c:pt>
                <c:pt idx="7">
                  <c:v>работа (получить,  продвижение)</c:v>
                </c:pt>
                <c:pt idx="8">
                  <c:v>обращение за помощью и защитой в полицию</c:v>
                </c:pt>
                <c:pt idx="9">
                  <c:v>обращение в суд</c:v>
                </c:pt>
                <c:pt idx="10">
                  <c:v>земельный участок для дачи (приобрести,оформить)</c:v>
                </c:pt>
                <c:pt idx="11">
                  <c:v>жилплощадь (получить, оформить)</c:v>
                </c:pt>
                <c:pt idx="12">
                  <c:v>социальные выплаты (оформление прав, пересчет и др.)</c:v>
                </c:pt>
                <c:pt idx="13">
                  <c:v>зарегистрировать сделки с недвижимостью</c:v>
                </c:pt>
                <c:pt idx="14">
                  <c:v>получить регистрацию по месту жительства, паспорт </c:v>
                </c:pt>
                <c:pt idx="15">
                  <c:v>пенсии (оформление, пересчет и др.)</c:v>
                </c:pt>
              </c:strCache>
            </c:strRef>
          </c:cat>
          <c:val>
            <c:numRef>
              <c:f>вопрос13!$N$41:$N$56</c:f>
              <c:numCache>
                <c:formatCode>0</c:formatCode>
                <c:ptCount val="16"/>
                <c:pt idx="0">
                  <c:v>8.8000000000000007</c:v>
                </c:pt>
                <c:pt idx="1">
                  <c:v>7.1</c:v>
                </c:pt>
                <c:pt idx="2">
                  <c:v>6.6</c:v>
                </c:pt>
                <c:pt idx="3">
                  <c:v>5.9</c:v>
                </c:pt>
                <c:pt idx="4">
                  <c:v>5.7</c:v>
                </c:pt>
                <c:pt idx="5">
                  <c:v>3.9</c:v>
                </c:pt>
                <c:pt idx="6">
                  <c:v>5</c:v>
                </c:pt>
                <c:pt idx="7">
                  <c:v>5.6</c:v>
                </c:pt>
                <c:pt idx="8">
                  <c:v>4.0999999999999996</c:v>
                </c:pt>
                <c:pt idx="9">
                  <c:v>3.3</c:v>
                </c:pt>
                <c:pt idx="10">
                  <c:v>3</c:v>
                </c:pt>
                <c:pt idx="11">
                  <c:v>3</c:v>
                </c:pt>
                <c:pt idx="12">
                  <c:v>2.8</c:v>
                </c:pt>
                <c:pt idx="13">
                  <c:v>2.8</c:v>
                </c:pt>
                <c:pt idx="14">
                  <c:v>1.9</c:v>
                </c:pt>
                <c:pt idx="15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E152-468E-8ABB-61AC775E151C}"/>
            </c:ext>
          </c:extLst>
        </c:ser>
        <c:ser>
          <c:idx val="2"/>
          <c:order val="2"/>
          <c:tx>
            <c:strRef>
              <c:f>вопрос13!$O$40</c:f>
              <c:strCache>
                <c:ptCount val="1"/>
                <c:pt idx="0">
                  <c:v>время от времени</c:v>
                </c:pt>
              </c:strCache>
            </c:strRef>
          </c:tx>
          <c:spPr>
            <a:solidFill>
              <a:srgbClr val="FFAFAF">
                <a:alpha val="23922"/>
              </a:srgbClr>
            </a:solidFill>
            <a:ln>
              <a:solidFill>
                <a:schemeClr val="bg1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8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вопрос13!$L$41:$L$56</c:f>
              <c:strCache>
                <c:ptCount val="16"/>
                <c:pt idx="0">
                  <c:v>школа (поступить, окончить, "взносы"и др.)</c:v>
                </c:pt>
                <c:pt idx="1">
                  <c:v>урегулировать ситуацию с автоинспекцией </c:v>
                </c:pt>
                <c:pt idx="2">
                  <c:v>дошкольные учреждения (поступление, "взносы" и др.)</c:v>
                </c:pt>
                <c:pt idx="3">
                  <c:v>вуз (поступить, экзамены, диплом и др.)</c:v>
                </c:pt>
                <c:pt idx="4">
                  <c:v>получение бесплатной медицинской помощи </c:v>
                </c:pt>
                <c:pt idx="5">
                  <c:v>получить услуги по эксплуатации жилья</c:v>
                </c:pt>
                <c:pt idx="6">
                  <c:v>решение проблем в связи с призывом на военную службу</c:v>
                </c:pt>
                <c:pt idx="7">
                  <c:v>работа (получить,  продвижение)</c:v>
                </c:pt>
                <c:pt idx="8">
                  <c:v>обращение за помощью и защитой в полицию</c:v>
                </c:pt>
                <c:pt idx="9">
                  <c:v>обращение в суд</c:v>
                </c:pt>
                <c:pt idx="10">
                  <c:v>земельный участок для дачи (приобрести,оформить)</c:v>
                </c:pt>
                <c:pt idx="11">
                  <c:v>жилплощадь (получить, оформить)</c:v>
                </c:pt>
                <c:pt idx="12">
                  <c:v>социальные выплаты (оформление прав, пересчет и др.)</c:v>
                </c:pt>
                <c:pt idx="13">
                  <c:v>зарегистрировать сделки с недвижимостью</c:v>
                </c:pt>
                <c:pt idx="14">
                  <c:v>получить регистрацию по месту жительства, паспорт </c:v>
                </c:pt>
                <c:pt idx="15">
                  <c:v>пенсии (оформление, пересчет и др.)</c:v>
                </c:pt>
              </c:strCache>
            </c:strRef>
          </c:cat>
          <c:val>
            <c:numRef>
              <c:f>вопрос13!$O$41:$O$56</c:f>
              <c:numCache>
                <c:formatCode>0</c:formatCode>
                <c:ptCount val="16"/>
                <c:pt idx="0">
                  <c:v>8.6</c:v>
                </c:pt>
                <c:pt idx="1">
                  <c:v>12</c:v>
                </c:pt>
                <c:pt idx="2">
                  <c:v>6.9</c:v>
                </c:pt>
                <c:pt idx="3">
                  <c:v>8.3000000000000007</c:v>
                </c:pt>
                <c:pt idx="4">
                  <c:v>14</c:v>
                </c:pt>
                <c:pt idx="5">
                  <c:v>8.3000000000000007</c:v>
                </c:pt>
                <c:pt idx="6">
                  <c:v>5</c:v>
                </c:pt>
                <c:pt idx="7">
                  <c:v>8</c:v>
                </c:pt>
                <c:pt idx="8">
                  <c:v>8.1</c:v>
                </c:pt>
                <c:pt idx="9">
                  <c:v>5.7</c:v>
                </c:pt>
                <c:pt idx="10">
                  <c:v>6.3</c:v>
                </c:pt>
                <c:pt idx="11">
                  <c:v>6</c:v>
                </c:pt>
                <c:pt idx="12">
                  <c:v>4.8</c:v>
                </c:pt>
                <c:pt idx="13">
                  <c:v>6.1</c:v>
                </c:pt>
                <c:pt idx="14">
                  <c:v>5.3</c:v>
                </c:pt>
                <c:pt idx="15">
                  <c:v>3.7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E152-468E-8ABB-61AC775E151C}"/>
            </c:ext>
          </c:extLst>
        </c:ser>
        <c:ser>
          <c:idx val="3"/>
          <c:order val="3"/>
          <c:tx>
            <c:strRef>
              <c:f>вопрос13!$P$40</c:f>
              <c:strCache>
                <c:ptCount val="1"/>
                <c:pt idx="0">
                  <c:v>затрудняюсь ответить</c:v>
                </c:pt>
              </c:strCache>
            </c:strRef>
          </c:tx>
          <c:spPr>
            <a:solidFill>
              <a:schemeClr val="bg1">
                <a:lumMod val="95000"/>
              </a:schemeClr>
            </a:solidFill>
            <a:ln>
              <a:solidFill>
                <a:schemeClr val="bg1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800" b="0" i="0" u="none" strike="noStrike" kern="1200" baseline="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вопрос13!$L$41:$L$56</c:f>
              <c:strCache>
                <c:ptCount val="16"/>
                <c:pt idx="0">
                  <c:v>школа (поступить, окончить, "взносы"и др.)</c:v>
                </c:pt>
                <c:pt idx="1">
                  <c:v>урегулировать ситуацию с автоинспекцией </c:v>
                </c:pt>
                <c:pt idx="2">
                  <c:v>дошкольные учреждения (поступление, "взносы" и др.)</c:v>
                </c:pt>
                <c:pt idx="3">
                  <c:v>вуз (поступить, экзамены, диплом и др.)</c:v>
                </c:pt>
                <c:pt idx="4">
                  <c:v>получение бесплатной медицинской помощи </c:v>
                </c:pt>
                <c:pt idx="5">
                  <c:v>получить услуги по эксплуатации жилья</c:v>
                </c:pt>
                <c:pt idx="6">
                  <c:v>решение проблем в связи с призывом на военную службу</c:v>
                </c:pt>
                <c:pt idx="7">
                  <c:v>работа (получить,  продвижение)</c:v>
                </c:pt>
                <c:pt idx="8">
                  <c:v>обращение за помощью и защитой в полицию</c:v>
                </c:pt>
                <c:pt idx="9">
                  <c:v>обращение в суд</c:v>
                </c:pt>
                <c:pt idx="10">
                  <c:v>земельный участок для дачи (приобрести,оформить)</c:v>
                </c:pt>
                <c:pt idx="11">
                  <c:v>жилплощадь (получить, оформить)</c:v>
                </c:pt>
                <c:pt idx="12">
                  <c:v>социальные выплаты (оформление прав, пересчет и др.)</c:v>
                </c:pt>
                <c:pt idx="13">
                  <c:v>зарегистрировать сделки с недвижимостью</c:v>
                </c:pt>
                <c:pt idx="14">
                  <c:v>получить регистрацию по месту жительства, паспорт </c:v>
                </c:pt>
                <c:pt idx="15">
                  <c:v>пенсии (оформление, пересчет и др.)</c:v>
                </c:pt>
              </c:strCache>
            </c:strRef>
          </c:cat>
          <c:val>
            <c:numRef>
              <c:f>вопрос13!$P$41:$P$56</c:f>
              <c:numCache>
                <c:formatCode>0</c:formatCode>
                <c:ptCount val="16"/>
                <c:pt idx="0">
                  <c:v>11</c:v>
                </c:pt>
                <c:pt idx="1">
                  <c:v>8.8000000000000007</c:v>
                </c:pt>
                <c:pt idx="2">
                  <c:v>12.7</c:v>
                </c:pt>
                <c:pt idx="3">
                  <c:v>16.600000000000001</c:v>
                </c:pt>
                <c:pt idx="4">
                  <c:v>6</c:v>
                </c:pt>
                <c:pt idx="5">
                  <c:v>11.5</c:v>
                </c:pt>
                <c:pt idx="6">
                  <c:v>15.9</c:v>
                </c:pt>
                <c:pt idx="7">
                  <c:v>13</c:v>
                </c:pt>
                <c:pt idx="8">
                  <c:v>11.2</c:v>
                </c:pt>
                <c:pt idx="9">
                  <c:v>14.6</c:v>
                </c:pt>
                <c:pt idx="10">
                  <c:v>11.1</c:v>
                </c:pt>
                <c:pt idx="11">
                  <c:v>10.3</c:v>
                </c:pt>
                <c:pt idx="12">
                  <c:v>10.7</c:v>
                </c:pt>
                <c:pt idx="13">
                  <c:v>10.8</c:v>
                </c:pt>
                <c:pt idx="14">
                  <c:v>8.3000000000000007</c:v>
                </c:pt>
                <c:pt idx="15">
                  <c:v>12.6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E152-468E-8ABB-61AC775E151C}"/>
            </c:ext>
          </c:extLst>
        </c:ser>
        <c:ser>
          <c:idx val="4"/>
          <c:order val="4"/>
          <c:tx>
            <c:strRef>
              <c:f>вопрос13!$Q$40</c:f>
              <c:strCache>
                <c:ptCount val="1"/>
                <c:pt idx="0">
                  <c:v>редко</c:v>
                </c:pt>
              </c:strCache>
            </c:strRef>
          </c:tx>
          <c:spPr>
            <a:solidFill>
              <a:srgbClr val="41631B">
                <a:alpha val="62000"/>
              </a:srgbClr>
            </a:solidFill>
            <a:ln>
              <a:solidFill>
                <a:schemeClr val="bg1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800" b="0" i="0" u="none" strike="noStrike" kern="1200" baseline="0">
                    <a:solidFill>
                      <a:schemeClr val="bg1"/>
                    </a:solidFill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вопрос13!$L$41:$L$56</c:f>
              <c:strCache>
                <c:ptCount val="16"/>
                <c:pt idx="0">
                  <c:v>школа (поступить, окончить, "взносы"и др.)</c:v>
                </c:pt>
                <c:pt idx="1">
                  <c:v>урегулировать ситуацию с автоинспекцией </c:v>
                </c:pt>
                <c:pt idx="2">
                  <c:v>дошкольные учреждения (поступление, "взносы" и др.)</c:v>
                </c:pt>
                <c:pt idx="3">
                  <c:v>вуз (поступить, экзамены, диплом и др.)</c:v>
                </c:pt>
                <c:pt idx="4">
                  <c:v>получение бесплатной медицинской помощи </c:v>
                </c:pt>
                <c:pt idx="5">
                  <c:v>получить услуги по эксплуатации жилья</c:v>
                </c:pt>
                <c:pt idx="6">
                  <c:v>решение проблем в связи с призывом на военную службу</c:v>
                </c:pt>
                <c:pt idx="7">
                  <c:v>работа (получить,  продвижение)</c:v>
                </c:pt>
                <c:pt idx="8">
                  <c:v>обращение за помощью и защитой в полицию</c:v>
                </c:pt>
                <c:pt idx="9">
                  <c:v>обращение в суд</c:v>
                </c:pt>
                <c:pt idx="10">
                  <c:v>земельный участок для дачи (приобрести,оформить)</c:v>
                </c:pt>
                <c:pt idx="11">
                  <c:v>жилплощадь (получить, оформить)</c:v>
                </c:pt>
                <c:pt idx="12">
                  <c:v>социальные выплаты (оформление прав, пересчет и др.)</c:v>
                </c:pt>
                <c:pt idx="13">
                  <c:v>зарегистрировать сделки с недвижимостью</c:v>
                </c:pt>
                <c:pt idx="14">
                  <c:v>получить регистрацию по месту жительства, паспорт </c:v>
                </c:pt>
                <c:pt idx="15">
                  <c:v>пенсии (оформление, пересчет и др.)</c:v>
                </c:pt>
              </c:strCache>
            </c:strRef>
          </c:cat>
          <c:val>
            <c:numRef>
              <c:f>вопрос13!$Q$41:$Q$56</c:f>
              <c:numCache>
                <c:formatCode>0</c:formatCode>
                <c:ptCount val="16"/>
                <c:pt idx="0">
                  <c:v>14.9</c:v>
                </c:pt>
                <c:pt idx="1">
                  <c:v>19.100000000000001</c:v>
                </c:pt>
                <c:pt idx="2">
                  <c:v>17.600000000000001</c:v>
                </c:pt>
                <c:pt idx="3">
                  <c:v>13.7</c:v>
                </c:pt>
                <c:pt idx="4">
                  <c:v>20.6</c:v>
                </c:pt>
                <c:pt idx="5">
                  <c:v>16.100000000000001</c:v>
                </c:pt>
                <c:pt idx="6">
                  <c:v>11.8</c:v>
                </c:pt>
                <c:pt idx="7">
                  <c:v>15.6</c:v>
                </c:pt>
                <c:pt idx="8">
                  <c:v>18.399999999999999</c:v>
                </c:pt>
                <c:pt idx="9">
                  <c:v>15.8</c:v>
                </c:pt>
                <c:pt idx="10">
                  <c:v>17.2</c:v>
                </c:pt>
                <c:pt idx="11">
                  <c:v>17.8</c:v>
                </c:pt>
                <c:pt idx="12">
                  <c:v>16.2</c:v>
                </c:pt>
                <c:pt idx="13">
                  <c:v>21.5</c:v>
                </c:pt>
                <c:pt idx="14">
                  <c:v>15.3</c:v>
                </c:pt>
                <c:pt idx="15">
                  <c:v>16.600000000000001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B-E152-468E-8ABB-61AC775E151C}"/>
            </c:ext>
          </c:extLst>
        </c:ser>
        <c:ser>
          <c:idx val="5"/>
          <c:order val="5"/>
          <c:tx>
            <c:strRef>
              <c:f>вопрос13!$R$40</c:f>
              <c:strCache>
                <c:ptCount val="1"/>
                <c:pt idx="0">
                  <c:v>никогда</c:v>
                </c:pt>
              </c:strCache>
            </c:strRef>
          </c:tx>
          <c:spPr>
            <a:solidFill>
              <a:srgbClr val="41631B"/>
            </a:solidFill>
            <a:ln>
              <a:solidFill>
                <a:schemeClr val="bg1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800" b="0" i="0" u="none" strike="noStrike" kern="1200" baseline="0">
                    <a:solidFill>
                      <a:schemeClr val="bg1"/>
                    </a:solidFill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вопрос13!$L$41:$L$56</c:f>
              <c:strCache>
                <c:ptCount val="16"/>
                <c:pt idx="0">
                  <c:v>школа (поступить, окончить, "взносы"и др.)</c:v>
                </c:pt>
                <c:pt idx="1">
                  <c:v>урегулировать ситуацию с автоинспекцией </c:v>
                </c:pt>
                <c:pt idx="2">
                  <c:v>дошкольные учреждения (поступление, "взносы" и др.)</c:v>
                </c:pt>
                <c:pt idx="3">
                  <c:v>вуз (поступить, экзамены, диплом и др.)</c:v>
                </c:pt>
                <c:pt idx="4">
                  <c:v>получение бесплатной медицинской помощи </c:v>
                </c:pt>
                <c:pt idx="5">
                  <c:v>получить услуги по эксплуатации жилья</c:v>
                </c:pt>
                <c:pt idx="6">
                  <c:v>решение проблем в связи с призывом на военную службу</c:v>
                </c:pt>
                <c:pt idx="7">
                  <c:v>работа (получить,  продвижение)</c:v>
                </c:pt>
                <c:pt idx="8">
                  <c:v>обращение за помощью и защитой в полицию</c:v>
                </c:pt>
                <c:pt idx="9">
                  <c:v>обращение в суд</c:v>
                </c:pt>
                <c:pt idx="10">
                  <c:v>земельный участок для дачи (приобрести,оформить)</c:v>
                </c:pt>
                <c:pt idx="11">
                  <c:v>жилплощадь (получить, оформить)</c:v>
                </c:pt>
                <c:pt idx="12">
                  <c:v>социальные выплаты (оформление прав, пересчет и др.)</c:v>
                </c:pt>
                <c:pt idx="13">
                  <c:v>зарегистрировать сделки с недвижимостью</c:v>
                </c:pt>
                <c:pt idx="14">
                  <c:v>получить регистрацию по месту жительства, паспорт </c:v>
                </c:pt>
                <c:pt idx="15">
                  <c:v>пенсии (оформление, пересчет и др.)</c:v>
                </c:pt>
              </c:strCache>
            </c:strRef>
          </c:cat>
          <c:val>
            <c:numRef>
              <c:f>вопрос13!$R$41:$R$56</c:f>
              <c:numCache>
                <c:formatCode>0</c:formatCode>
                <c:ptCount val="16"/>
                <c:pt idx="0">
                  <c:v>53.8</c:v>
                </c:pt>
                <c:pt idx="1">
                  <c:v>50.5</c:v>
                </c:pt>
                <c:pt idx="2">
                  <c:v>54.5</c:v>
                </c:pt>
                <c:pt idx="3">
                  <c:v>53.4</c:v>
                </c:pt>
                <c:pt idx="4">
                  <c:v>51.6</c:v>
                </c:pt>
                <c:pt idx="5">
                  <c:v>56.8</c:v>
                </c:pt>
                <c:pt idx="6">
                  <c:v>60.3</c:v>
                </c:pt>
                <c:pt idx="7">
                  <c:v>56.7</c:v>
                </c:pt>
                <c:pt idx="8">
                  <c:v>57.4</c:v>
                </c:pt>
                <c:pt idx="9">
                  <c:v>59.8</c:v>
                </c:pt>
                <c:pt idx="10">
                  <c:v>61.5</c:v>
                </c:pt>
                <c:pt idx="11">
                  <c:v>62.1</c:v>
                </c:pt>
                <c:pt idx="12">
                  <c:v>65</c:v>
                </c:pt>
                <c:pt idx="13">
                  <c:v>58.7</c:v>
                </c:pt>
                <c:pt idx="14">
                  <c:v>69</c:v>
                </c:pt>
                <c:pt idx="15">
                  <c:v>65.7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E152-468E-8ABB-61AC775E151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80"/>
        <c:overlap val="100"/>
        <c:axId val="1015700128"/>
        <c:axId val="1015701792"/>
      </c:barChart>
      <c:catAx>
        <c:axId val="1015700128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pPr>
            <a:endParaRPr lang="ru-RU"/>
          </a:p>
        </c:txPr>
        <c:crossAx val="1015701792"/>
        <c:crosses val="autoZero"/>
        <c:auto val="1"/>
        <c:lblAlgn val="ctr"/>
        <c:lblOffset val="100"/>
        <c:noMultiLvlLbl val="0"/>
      </c:catAx>
      <c:valAx>
        <c:axId val="1015701792"/>
        <c:scaling>
          <c:orientation val="minMax"/>
        </c:scaling>
        <c:delete val="1"/>
        <c:axPos val="t"/>
        <c:numFmt formatCode="0%" sourceLinked="1"/>
        <c:majorTickMark val="none"/>
        <c:minorTickMark val="none"/>
        <c:tickLblPos val="nextTo"/>
        <c:crossAx val="10157001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layout>
        <c:manualLayout>
          <c:xMode val="edge"/>
          <c:yMode val="edge"/>
          <c:x val="0.13656115504074426"/>
          <c:y val="1.1841055490507291E-3"/>
          <c:w val="0.75141602623863046"/>
          <c:h val="7.6006981088406395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Calibri" panose="020F0502020204030204" pitchFamily="34" charset="0"/>
              <a:ea typeface="+mn-ea"/>
              <a:cs typeface="Calibri" panose="020F0502020204030204" pitchFamily="34" charset="0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'v9'!$M$38</c:f>
              <c:strCache>
                <c:ptCount val="1"/>
                <c:pt idx="0">
                  <c:v>2022</c:v>
                </c:pt>
              </c:strCache>
            </c:strRef>
          </c:tx>
          <c:spPr>
            <a:solidFill>
              <a:srgbClr val="C00000"/>
            </a:solidFill>
            <a:ln>
              <a:solidFill>
                <a:srgbClr val="C00000"/>
              </a:solidFill>
              <a:prstDash val="solid"/>
            </a:ln>
            <a:effectLst/>
          </c:spPr>
          <c:invertIfNegative val="0"/>
          <c:dLbls>
            <c:spPr>
              <a:solidFill>
                <a:schemeClr val="bg1"/>
              </a:solidFill>
              <a:ln>
                <a:solidFill>
                  <a:srgbClr val="C00000"/>
                </a:solidFill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'v9'!$L$39:$L$54</c:f>
              <c:strCache>
                <c:ptCount val="16"/>
                <c:pt idx="0">
                  <c:v>школа ("взносы", "благодарности" и др.)</c:v>
                </c:pt>
                <c:pt idx="1">
                  <c:v>ГИБДД</c:v>
                </c:pt>
                <c:pt idx="2">
                  <c:v>дошкольные учреждения</c:v>
                </c:pt>
                <c:pt idx="3">
                  <c:v>получение медицинской помощи </c:v>
                </c:pt>
                <c:pt idx="4">
                  <c:v>вуз </c:v>
                </c:pt>
                <c:pt idx="5">
                  <c:v>призыв на военную службу</c:v>
                </c:pt>
                <c:pt idx="6">
                  <c:v>получить нужную работу</c:v>
                </c:pt>
                <c:pt idx="7">
                  <c:v>услуги по ремонту (ДЭЗ и др.)</c:v>
                </c:pt>
                <c:pt idx="8">
                  <c:v>обращение за помощью в полицию</c:v>
                </c:pt>
                <c:pt idx="9">
                  <c:v>приобрести, оформить зем.участок</c:v>
                </c:pt>
                <c:pt idx="10">
                  <c:v>обращение в суд</c:v>
                </c:pt>
                <c:pt idx="11">
                  <c:v>жилплощадь (оформить право, приватизация и др.)</c:v>
                </c:pt>
                <c:pt idx="12">
                  <c:v>зарегистрировать сделки с недвижимостью</c:v>
                </c:pt>
                <c:pt idx="13">
                  <c:v>социальные выплаты </c:v>
                </c:pt>
                <c:pt idx="14">
                  <c:v>получить регистрацию по месту жительства, паспорт</c:v>
                </c:pt>
                <c:pt idx="15">
                  <c:v>пенсии (оформление, пересчет и др.)</c:v>
                </c:pt>
              </c:strCache>
            </c:strRef>
          </c:cat>
          <c:val>
            <c:numRef>
              <c:f>'v9'!$M$39:$M$54</c:f>
              <c:numCache>
                <c:formatCode>General</c:formatCode>
                <c:ptCount val="16"/>
                <c:pt idx="0">
                  <c:v>12</c:v>
                </c:pt>
                <c:pt idx="1">
                  <c:v>10</c:v>
                </c:pt>
                <c:pt idx="2">
                  <c:v>9</c:v>
                </c:pt>
                <c:pt idx="3">
                  <c:v>8</c:v>
                </c:pt>
                <c:pt idx="4">
                  <c:v>8</c:v>
                </c:pt>
                <c:pt idx="5">
                  <c:v>7</c:v>
                </c:pt>
                <c:pt idx="6">
                  <c:v>7</c:v>
                </c:pt>
                <c:pt idx="7">
                  <c:v>7</c:v>
                </c:pt>
                <c:pt idx="8">
                  <c:v>5</c:v>
                </c:pt>
                <c:pt idx="9">
                  <c:v>4</c:v>
                </c:pt>
                <c:pt idx="10">
                  <c:v>4</c:v>
                </c:pt>
                <c:pt idx="11">
                  <c:v>4</c:v>
                </c:pt>
                <c:pt idx="12">
                  <c:v>3</c:v>
                </c:pt>
                <c:pt idx="13">
                  <c:v>3</c:v>
                </c:pt>
                <c:pt idx="14">
                  <c:v>2</c:v>
                </c:pt>
                <c:pt idx="15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5E1-46B4-8B76-2C35488DC060}"/>
            </c:ext>
          </c:extLst>
        </c:ser>
        <c:ser>
          <c:idx val="1"/>
          <c:order val="1"/>
          <c:tx>
            <c:strRef>
              <c:f>'v9'!$N$38</c:f>
              <c:strCache>
                <c:ptCount val="1"/>
                <c:pt idx="0">
                  <c:v>2021</c:v>
                </c:pt>
              </c:strCache>
            </c:strRef>
          </c:tx>
          <c:spPr>
            <a:solidFill>
              <a:schemeClr val="bg1">
                <a:lumMod val="50000"/>
              </a:schemeClr>
            </a:solidFill>
            <a:ln>
              <a:solidFill>
                <a:schemeClr val="bg1"/>
              </a:solidFill>
              <a:prstDash val="solid"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'v9'!$L$39:$L$54</c:f>
              <c:strCache>
                <c:ptCount val="16"/>
                <c:pt idx="0">
                  <c:v>школа ("взносы", "благодарности" и др.)</c:v>
                </c:pt>
                <c:pt idx="1">
                  <c:v>ГИБДД</c:v>
                </c:pt>
                <c:pt idx="2">
                  <c:v>дошкольные учреждения</c:v>
                </c:pt>
                <c:pt idx="3">
                  <c:v>получение медицинской помощи </c:v>
                </c:pt>
                <c:pt idx="4">
                  <c:v>вуз </c:v>
                </c:pt>
                <c:pt idx="5">
                  <c:v>призыв на военную службу</c:v>
                </c:pt>
                <c:pt idx="6">
                  <c:v>получить нужную работу</c:v>
                </c:pt>
                <c:pt idx="7">
                  <c:v>услуги по ремонту (ДЭЗ и др.)</c:v>
                </c:pt>
                <c:pt idx="8">
                  <c:v>обращение за помощью в полицию</c:v>
                </c:pt>
                <c:pt idx="9">
                  <c:v>приобрести, оформить зем.участок</c:v>
                </c:pt>
                <c:pt idx="10">
                  <c:v>обращение в суд</c:v>
                </c:pt>
                <c:pt idx="11">
                  <c:v>жилплощадь (оформить право, приватизация и др.)</c:v>
                </c:pt>
                <c:pt idx="12">
                  <c:v>зарегистрировать сделки с недвижимостью</c:v>
                </c:pt>
                <c:pt idx="13">
                  <c:v>социальные выплаты </c:v>
                </c:pt>
                <c:pt idx="14">
                  <c:v>получить регистрацию по месту жительства, паспорт</c:v>
                </c:pt>
                <c:pt idx="15">
                  <c:v>пенсии (оформление, пересчет и др.)</c:v>
                </c:pt>
              </c:strCache>
            </c:strRef>
          </c:cat>
          <c:val>
            <c:numRef>
              <c:f>'v9'!$N$39:$N$54</c:f>
              <c:numCache>
                <c:formatCode>General</c:formatCode>
                <c:ptCount val="16"/>
                <c:pt idx="0">
                  <c:v>8</c:v>
                </c:pt>
                <c:pt idx="1">
                  <c:v>9</c:v>
                </c:pt>
                <c:pt idx="2">
                  <c:v>5</c:v>
                </c:pt>
                <c:pt idx="3">
                  <c:v>9</c:v>
                </c:pt>
                <c:pt idx="4">
                  <c:v>7</c:v>
                </c:pt>
                <c:pt idx="5">
                  <c:v>8</c:v>
                </c:pt>
                <c:pt idx="6">
                  <c:v>5</c:v>
                </c:pt>
                <c:pt idx="7">
                  <c:v>5</c:v>
                </c:pt>
                <c:pt idx="8">
                  <c:v>6</c:v>
                </c:pt>
                <c:pt idx="9">
                  <c:v>4</c:v>
                </c:pt>
                <c:pt idx="10">
                  <c:v>4</c:v>
                </c:pt>
                <c:pt idx="11">
                  <c:v>3</c:v>
                </c:pt>
                <c:pt idx="12">
                  <c:v>3</c:v>
                </c:pt>
                <c:pt idx="13">
                  <c:v>3</c:v>
                </c:pt>
                <c:pt idx="14">
                  <c:v>3</c:v>
                </c:pt>
                <c:pt idx="15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5E1-46B4-8B76-2C35488DC060}"/>
            </c:ext>
          </c:extLst>
        </c:ser>
        <c:ser>
          <c:idx val="2"/>
          <c:order val="2"/>
          <c:tx>
            <c:strRef>
              <c:f>'v9'!$O$38</c:f>
              <c:strCache>
                <c:ptCount val="1"/>
                <c:pt idx="0">
                  <c:v>2020</c:v>
                </c:pt>
              </c:strCache>
            </c:strRef>
          </c:tx>
          <c:spPr>
            <a:solidFill>
              <a:schemeClr val="bg1">
                <a:lumMod val="65000"/>
              </a:schemeClr>
            </a:solidFill>
            <a:ln>
              <a:solidFill>
                <a:schemeClr val="bg1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'v9'!$L$39:$L$54</c:f>
              <c:strCache>
                <c:ptCount val="16"/>
                <c:pt idx="0">
                  <c:v>школа ("взносы", "благодарности" и др.)</c:v>
                </c:pt>
                <c:pt idx="1">
                  <c:v>ГИБДД</c:v>
                </c:pt>
                <c:pt idx="2">
                  <c:v>дошкольные учреждения</c:v>
                </c:pt>
                <c:pt idx="3">
                  <c:v>получение медицинской помощи </c:v>
                </c:pt>
                <c:pt idx="4">
                  <c:v>вуз </c:v>
                </c:pt>
                <c:pt idx="5">
                  <c:v>призыв на военную службу</c:v>
                </c:pt>
                <c:pt idx="6">
                  <c:v>получить нужную работу</c:v>
                </c:pt>
                <c:pt idx="7">
                  <c:v>услуги по ремонту (ДЭЗ и др.)</c:v>
                </c:pt>
                <c:pt idx="8">
                  <c:v>обращение за помощью в полицию</c:v>
                </c:pt>
                <c:pt idx="9">
                  <c:v>приобрести, оформить зем.участок</c:v>
                </c:pt>
                <c:pt idx="10">
                  <c:v>обращение в суд</c:v>
                </c:pt>
                <c:pt idx="11">
                  <c:v>жилплощадь (оформить право, приватизация и др.)</c:v>
                </c:pt>
                <c:pt idx="12">
                  <c:v>зарегистрировать сделки с недвижимостью</c:v>
                </c:pt>
                <c:pt idx="13">
                  <c:v>социальные выплаты </c:v>
                </c:pt>
                <c:pt idx="14">
                  <c:v>получить регистрацию по месту жительства, паспорт</c:v>
                </c:pt>
                <c:pt idx="15">
                  <c:v>пенсии (оформление, пересчет и др.)</c:v>
                </c:pt>
              </c:strCache>
            </c:strRef>
          </c:cat>
          <c:val>
            <c:numRef>
              <c:f>'v9'!$O$39:$O$54</c:f>
              <c:numCache>
                <c:formatCode>General</c:formatCode>
                <c:ptCount val="16"/>
                <c:pt idx="0">
                  <c:v>13</c:v>
                </c:pt>
                <c:pt idx="1">
                  <c:v>12</c:v>
                </c:pt>
                <c:pt idx="2">
                  <c:v>9</c:v>
                </c:pt>
                <c:pt idx="3">
                  <c:v>13</c:v>
                </c:pt>
                <c:pt idx="4">
                  <c:v>14</c:v>
                </c:pt>
                <c:pt idx="5">
                  <c:v>9</c:v>
                </c:pt>
                <c:pt idx="6">
                  <c:v>11</c:v>
                </c:pt>
                <c:pt idx="7">
                  <c:v>12</c:v>
                </c:pt>
                <c:pt idx="8">
                  <c:v>6</c:v>
                </c:pt>
                <c:pt idx="9">
                  <c:v>11</c:v>
                </c:pt>
                <c:pt idx="10">
                  <c:v>6</c:v>
                </c:pt>
                <c:pt idx="11">
                  <c:v>5</c:v>
                </c:pt>
                <c:pt idx="12">
                  <c:v>3</c:v>
                </c:pt>
                <c:pt idx="13">
                  <c:v>5</c:v>
                </c:pt>
                <c:pt idx="14">
                  <c:v>4</c:v>
                </c:pt>
                <c:pt idx="15">
                  <c:v>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25E1-46B4-8B76-2C35488DC060}"/>
            </c:ext>
          </c:extLst>
        </c:ser>
        <c:ser>
          <c:idx val="3"/>
          <c:order val="3"/>
          <c:tx>
            <c:strRef>
              <c:f>'v9'!$P$38</c:f>
              <c:strCache>
                <c:ptCount val="1"/>
                <c:pt idx="0">
                  <c:v>2019</c:v>
                </c:pt>
              </c:strCache>
            </c:strRef>
          </c:tx>
          <c:spPr>
            <a:solidFill>
              <a:schemeClr val="accent4"/>
            </a:solidFill>
            <a:ln>
              <a:solidFill>
                <a:schemeClr val="bg1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'v9'!$L$39:$L$54</c:f>
              <c:strCache>
                <c:ptCount val="16"/>
                <c:pt idx="0">
                  <c:v>школа ("взносы", "благодарности" и др.)</c:v>
                </c:pt>
                <c:pt idx="1">
                  <c:v>ГИБДД</c:v>
                </c:pt>
                <c:pt idx="2">
                  <c:v>дошкольные учреждения</c:v>
                </c:pt>
                <c:pt idx="3">
                  <c:v>получение медицинской помощи </c:v>
                </c:pt>
                <c:pt idx="4">
                  <c:v>вуз </c:v>
                </c:pt>
                <c:pt idx="5">
                  <c:v>призыв на военную службу</c:v>
                </c:pt>
                <c:pt idx="6">
                  <c:v>получить нужную работу</c:v>
                </c:pt>
                <c:pt idx="7">
                  <c:v>услуги по ремонту (ДЭЗ и др.)</c:v>
                </c:pt>
                <c:pt idx="8">
                  <c:v>обращение за помощью в полицию</c:v>
                </c:pt>
                <c:pt idx="9">
                  <c:v>приобрести, оформить зем.участок</c:v>
                </c:pt>
                <c:pt idx="10">
                  <c:v>обращение в суд</c:v>
                </c:pt>
                <c:pt idx="11">
                  <c:v>жилплощадь (оформить право, приватизация и др.)</c:v>
                </c:pt>
                <c:pt idx="12">
                  <c:v>зарегистрировать сделки с недвижимостью</c:v>
                </c:pt>
                <c:pt idx="13">
                  <c:v>социальные выплаты </c:v>
                </c:pt>
                <c:pt idx="14">
                  <c:v>получить регистрацию по месту жительства, паспорт</c:v>
                </c:pt>
                <c:pt idx="15">
                  <c:v>пенсии (оформление, пересчет и др.)</c:v>
                </c:pt>
              </c:strCache>
            </c:strRef>
          </c:cat>
          <c:val>
            <c:numRef>
              <c:f>'v9'!$P$39:$P$54</c:f>
              <c:numCache>
                <c:formatCode>General</c:formatCode>
                <c:ptCount val="16"/>
                <c:pt idx="0">
                  <c:v>11</c:v>
                </c:pt>
                <c:pt idx="1">
                  <c:v>9</c:v>
                </c:pt>
                <c:pt idx="2">
                  <c:v>7</c:v>
                </c:pt>
                <c:pt idx="3">
                  <c:v>10</c:v>
                </c:pt>
                <c:pt idx="4">
                  <c:v>13</c:v>
                </c:pt>
                <c:pt idx="5">
                  <c:v>10</c:v>
                </c:pt>
                <c:pt idx="6">
                  <c:v>10</c:v>
                </c:pt>
                <c:pt idx="7">
                  <c:v>10</c:v>
                </c:pt>
                <c:pt idx="8">
                  <c:v>4</c:v>
                </c:pt>
                <c:pt idx="9">
                  <c:v>9</c:v>
                </c:pt>
                <c:pt idx="10">
                  <c:v>3</c:v>
                </c:pt>
                <c:pt idx="11">
                  <c:v>8</c:v>
                </c:pt>
                <c:pt idx="12">
                  <c:v>5</c:v>
                </c:pt>
                <c:pt idx="13">
                  <c:v>8</c:v>
                </c:pt>
                <c:pt idx="14">
                  <c:v>3</c:v>
                </c:pt>
                <c:pt idx="15">
                  <c:v>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25E1-46B4-8B76-2C35488DC06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98"/>
        <c:axId val="764313760"/>
        <c:axId val="764324992"/>
      </c:barChart>
      <c:catAx>
        <c:axId val="764313760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pPr>
            <a:endParaRPr lang="ru-RU"/>
          </a:p>
        </c:txPr>
        <c:crossAx val="764324992"/>
        <c:crosses val="autoZero"/>
        <c:auto val="1"/>
        <c:lblAlgn val="ctr"/>
        <c:lblOffset val="100"/>
        <c:noMultiLvlLbl val="0"/>
      </c:catAx>
      <c:valAx>
        <c:axId val="764324992"/>
        <c:scaling>
          <c:orientation val="minMax"/>
          <c:max val="40"/>
        </c:scaling>
        <c:delete val="1"/>
        <c:axPos val="t"/>
        <c:numFmt formatCode="General" sourceLinked="1"/>
        <c:majorTickMark val="out"/>
        <c:minorTickMark val="none"/>
        <c:tickLblPos val="nextTo"/>
        <c:crossAx val="764313760"/>
        <c:crosses val="autoZero"/>
        <c:crossBetween val="between"/>
        <c:majorUnit val="10"/>
      </c:valAx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Calibri" panose="020F0502020204030204" pitchFamily="34" charset="0"/>
              <a:ea typeface="+mn-ea"/>
              <a:cs typeface="Calibri" panose="020F0502020204030204" pitchFamily="34" charset="0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Calibri" panose="020F0502020204030204" pitchFamily="34" charset="0"/>
          <a:cs typeface="Calibri" panose="020F0502020204030204" pitchFamily="34" charset="0"/>
        </a:defRPr>
      </a:pPr>
      <a:endParaRPr lang="ru-RU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5.5555555555555552E-2"/>
          <c:y val="0.16887321376494605"/>
          <c:w val="0.93888888888888888"/>
          <c:h val="0.79871937882764654"/>
        </c:manualLayout>
      </c:layout>
      <c:lineChart>
        <c:grouping val="standard"/>
        <c:varyColors val="0"/>
        <c:ser>
          <c:idx val="0"/>
          <c:order val="0"/>
          <c:tx>
            <c:strRef>
              <c:f>Лист1!$H$15</c:f>
              <c:strCache>
                <c:ptCount val="1"/>
                <c:pt idx="0">
                  <c:v>процент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dLbls>
            <c:dLbl>
              <c:idx val="0"/>
              <c:layout>
                <c:manualLayout>
                  <c:x val="-5.7222222222222223E-2"/>
                  <c:y val="6.6921478565179354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A686-46C2-B014-E23F2BE84C93}"/>
                </c:ext>
              </c:extLst>
            </c:dLbl>
            <c:dLbl>
              <c:idx val="1"/>
              <c:layout>
                <c:manualLayout>
                  <c:x val="-9.1375109361329837E-2"/>
                  <c:y val="4.8402960046660837E-2"/>
                </c:manualLayout>
              </c:layout>
              <c:numFmt formatCode="0.0%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1400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Calibri" panose="020F0502020204030204" pitchFamily="34" charset="0"/>
                      <a:ea typeface="+mn-ea"/>
                      <a:cs typeface="Calibri" panose="020F0502020204030204" pitchFamily="34" charset="0"/>
                    </a:defRPr>
                  </a:pPr>
                  <a:endParaRPr lang="ru-RU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A686-46C2-B014-E23F2BE84C93}"/>
                </c:ext>
              </c:extLst>
            </c:dLbl>
            <c:dLbl>
              <c:idx val="3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2800" b="0" i="0" u="none" strike="noStrike" kern="1200" baseline="0">
                      <a:solidFill>
                        <a:schemeClr val="accent1"/>
                      </a:solidFill>
                      <a:latin typeface="Calibri" panose="020F0502020204030204" pitchFamily="34" charset="0"/>
                      <a:ea typeface="+mn-ea"/>
                      <a:cs typeface="Calibri" panose="020F0502020204030204" pitchFamily="34" charset="0"/>
                    </a:defRPr>
                  </a:pPr>
                  <a:endParaRPr lang="ru-RU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1-A686-46C2-B014-E23F2BE84C93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defRPr>
                </a:pPr>
                <a:endParaRPr lang="ru-RU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Лист1!$I$14:$L$14</c:f>
              <c:numCache>
                <c:formatCode>@</c:formatCode>
                <c:ptCount val="4"/>
                <c:pt idx="0">
                  <c:v>2019</c:v>
                </c:pt>
                <c:pt idx="1">
                  <c:v>2020</c:v>
                </c:pt>
                <c:pt idx="2">
                  <c:v>2021</c:v>
                </c:pt>
                <c:pt idx="3">
                  <c:v>2022</c:v>
                </c:pt>
              </c:numCache>
            </c:numRef>
          </c:cat>
          <c:val>
            <c:numRef>
              <c:f>Лист1!$I$15:$L$15</c:f>
              <c:numCache>
                <c:formatCode>0.00%</c:formatCode>
                <c:ptCount val="4"/>
                <c:pt idx="0" formatCode="0%">
                  <c:v>0.16</c:v>
                </c:pt>
                <c:pt idx="1">
                  <c:v>0.155</c:v>
                </c:pt>
                <c:pt idx="2" formatCode="0%">
                  <c:v>0.08</c:v>
                </c:pt>
                <c:pt idx="3" formatCode="0%">
                  <c:v>0.04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686-46C2-B014-E23F2BE84C9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116461663"/>
        <c:axId val="1116469151"/>
      </c:lineChart>
      <c:catAx>
        <c:axId val="1116461663"/>
        <c:scaling>
          <c:orientation val="minMax"/>
        </c:scaling>
        <c:delete val="0"/>
        <c:axPos val="b"/>
        <c:numFmt formatCode="@" sourceLinked="1"/>
        <c:majorTickMark val="none"/>
        <c:minorTickMark val="none"/>
        <c:tickLblPos val="high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pPr>
            <a:endParaRPr lang="ru-RU"/>
          </a:p>
        </c:txPr>
        <c:crossAx val="1116469151"/>
        <c:crosses val="autoZero"/>
        <c:auto val="1"/>
        <c:lblAlgn val="ctr"/>
        <c:lblOffset val="100"/>
        <c:noMultiLvlLbl val="0"/>
      </c:catAx>
      <c:valAx>
        <c:axId val="1116469151"/>
        <c:scaling>
          <c:orientation val="minMax"/>
        </c:scaling>
        <c:delete val="1"/>
        <c:axPos val="l"/>
        <c:numFmt formatCode="0%" sourceLinked="1"/>
        <c:majorTickMark val="none"/>
        <c:minorTickMark val="none"/>
        <c:tickLblPos val="nextTo"/>
        <c:crossAx val="1116461663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400">
          <a:latin typeface="Calibri" panose="020F0502020204030204" pitchFamily="34" charset="0"/>
          <a:cs typeface="Calibri" panose="020F0502020204030204" pitchFamily="34" charset="0"/>
        </a:defRPr>
      </a:pPr>
      <a:endParaRPr lang="ru-RU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30339554661503321"/>
          <c:y val="6.2538814011648394E-3"/>
          <c:w val="0.5720491445311443"/>
          <c:h val="0.99374611859883522"/>
        </c:manualLayout>
      </c:layout>
      <c:doughnutChart>
        <c:varyColors val="1"/>
        <c:ser>
          <c:idx val="0"/>
          <c:order val="0"/>
          <c:explosion val="3"/>
          <c:dPt>
            <c:idx val="0"/>
            <c:bubble3D val="0"/>
            <c:spPr>
              <a:solidFill>
                <a:srgbClr val="FF9999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7B16-48AC-8C6B-2A74CCA27F43}"/>
              </c:ext>
            </c:extLst>
          </c:dPt>
          <c:dPt>
            <c:idx val="1"/>
            <c:bubble3D val="0"/>
            <c:spPr>
              <a:solidFill>
                <a:srgbClr val="629DD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7B16-48AC-8C6B-2A74CCA27F43}"/>
              </c:ext>
            </c:extLst>
          </c:dPt>
          <c:dLbls>
            <c:dLbl>
              <c:idx val="0"/>
              <c:layout>
                <c:manualLayout>
                  <c:x val="0"/>
                  <c:y val="-3.7303412276137565E-2"/>
                </c:manualLayout>
              </c:layout>
              <c:tx>
                <c:rich>
                  <a:bodyPr/>
                  <a:lstStyle/>
                  <a:p>
                    <a:fld id="{7510661A-B6DE-4995-96BC-D5ABAF87BE5C}" type="VALUE">
                      <a:rPr lang="en-US">
                        <a:solidFill>
                          <a:srgbClr val="C00000"/>
                        </a:solidFill>
                      </a:rPr>
                      <a:pPr/>
                      <a:t>[ЗНАЧЕНИЕ]</a:t>
                    </a:fld>
                    <a:endParaRPr lang="ru-RU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7B16-48AC-8C6B-2A74CCA27F43}"/>
                </c:ext>
              </c:extLst>
            </c:dLbl>
            <c:dLbl>
              <c:idx val="1"/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600" b="0" i="0" u="none" strike="noStrike" kern="1200" baseline="0">
                        <a:solidFill>
                          <a:schemeClr val="accent2">
                            <a:lumMod val="75000"/>
                          </a:schemeClr>
                        </a:solidFill>
                        <a:latin typeface="Cambria" panose="02040503050406030204" pitchFamily="18" charset="0"/>
                        <a:ea typeface="+mn-ea"/>
                        <a:cs typeface="+mn-cs"/>
                      </a:defRPr>
                    </a:pPr>
                    <a:fld id="{969039BF-E298-40C3-A8E9-D8E1E7997FFC}" type="VALUE">
                      <a:rPr lang="en-US">
                        <a:solidFill>
                          <a:schemeClr val="accent1"/>
                        </a:solidFill>
                        <a:latin typeface="Cambria" panose="02040503050406030204" pitchFamily="18" charset="0"/>
                      </a:rPr>
                      <a:pPr>
                        <a:defRPr sz="160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" panose="02040503050406030204" pitchFamily="18" charset="0"/>
                        </a:defRPr>
                      </a:pPr>
                      <a:t>[ЗНАЧЕНИЕ]</a:t>
                    </a:fld>
                    <a:endParaRPr lang="ru-RU"/>
                  </a:p>
                </c:rich>
              </c:tx>
              <c:spPr>
                <a:solidFill>
                  <a:sysClr val="window" lastClr="FFFFFF"/>
                </a:solidFill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0" i="0" u="none" strike="noStrike" kern="1200" baseline="0">
                      <a:solidFill>
                        <a:schemeClr val="accent2">
                          <a:lumMod val="75000"/>
                        </a:schemeClr>
                      </a:solidFill>
                      <a:latin typeface="Cambria" panose="02040503050406030204" pitchFamily="18" charset="0"/>
                      <a:ea typeface="+mn-ea"/>
                      <a:cs typeface="+mn-cs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7B16-48AC-8C6B-2A74CCA27F43}"/>
                </c:ext>
              </c:extLst>
            </c:dLbl>
            <c:spPr>
              <a:solidFill>
                <a:sysClr val="window" lastClr="FFFFFF"/>
              </a:solidFill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accent1">
                        <a:lumMod val="75000"/>
                      </a:schemeClr>
                    </a:solidFill>
                    <a:latin typeface="Cambria" panose="02040503050406030204" pitchFamily="18" charset="0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в24_1!$J$6:$J$7</c:f>
              <c:strCache>
                <c:ptCount val="2"/>
                <c:pt idx="0">
                  <c:v>скорее сообщил</c:v>
                </c:pt>
                <c:pt idx="1">
                  <c:v>скорее не сообщил</c:v>
                </c:pt>
              </c:strCache>
            </c:strRef>
          </c:cat>
          <c:val>
            <c:numRef>
              <c:f>в24_1!$K$6:$K$7</c:f>
              <c:numCache>
                <c:formatCode>General</c:formatCode>
                <c:ptCount val="2"/>
                <c:pt idx="0">
                  <c:v>56</c:v>
                </c:pt>
                <c:pt idx="1">
                  <c:v>44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7B16-48AC-8C6B-2A74CCA27F4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50"/>
      </c:doughnutChart>
      <c:spPr>
        <a:noFill/>
        <a:ln>
          <a:noFill/>
        </a:ln>
        <a:effectLst/>
      </c:spPr>
    </c:plotArea>
    <c:legend>
      <c:legendPos val="l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Cambria" panose="02040503050406030204" pitchFamily="18" charset="0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4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49307126267567364"/>
          <c:y val="7.4617777511900393E-2"/>
          <c:w val="0.41323128491052546"/>
          <c:h val="0.85076444497619919"/>
        </c:manualLayout>
      </c:layout>
      <c:barChart>
        <c:barDir val="bar"/>
        <c:grouping val="clustered"/>
        <c:varyColors val="0"/>
        <c:ser>
          <c:idx val="0"/>
          <c:order val="0"/>
          <c:spPr>
            <a:solidFill>
              <a:srgbClr val="FF9999">
                <a:alpha val="63000"/>
              </a:srgbClr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ambria" panose="02040503050406030204" pitchFamily="18" charset="0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в24_1!$C$26:$C$29</c:f>
              <c:strCache>
                <c:ptCount val="4"/>
                <c:pt idx="0">
                  <c:v>cчитаю это бесполезным, меры не будут приняты</c:v>
                </c:pt>
                <c:pt idx="1">
                  <c:v>опасаюсь появления угроз моей личной безопасности и иных последствий</c:v>
                </c:pt>
                <c:pt idx="2">
                  <c:v>не считаю необходимым (мне все равно)</c:v>
                </c:pt>
                <c:pt idx="3">
                  <c:v>другое </c:v>
                </c:pt>
              </c:strCache>
            </c:strRef>
          </c:cat>
          <c:val>
            <c:numRef>
              <c:f>в24_1!$D$26:$D$29</c:f>
              <c:numCache>
                <c:formatCode>0</c:formatCode>
                <c:ptCount val="4"/>
                <c:pt idx="0">
                  <c:v>62</c:v>
                </c:pt>
                <c:pt idx="1">
                  <c:v>26</c:v>
                </c:pt>
                <c:pt idx="2">
                  <c:v>8</c:v>
                </c:pt>
                <c:pt idx="3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3A4-49AD-9FB3-C104E8A450E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7"/>
        <c:axId val="1108235840"/>
        <c:axId val="1108236672"/>
      </c:barChart>
      <c:catAx>
        <c:axId val="1108235840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ambria" panose="02040503050406030204" pitchFamily="18" charset="0"/>
                <a:ea typeface="+mn-ea"/>
                <a:cs typeface="+mn-cs"/>
              </a:defRPr>
            </a:pPr>
            <a:endParaRPr lang="ru-RU"/>
          </a:p>
        </c:txPr>
        <c:crossAx val="1108236672"/>
        <c:crosses val="autoZero"/>
        <c:auto val="1"/>
        <c:lblAlgn val="ctr"/>
        <c:lblOffset val="100"/>
        <c:noMultiLvlLbl val="0"/>
      </c:catAx>
      <c:valAx>
        <c:axId val="1108236672"/>
        <c:scaling>
          <c:orientation val="minMax"/>
        </c:scaling>
        <c:delete val="1"/>
        <c:axPos val="t"/>
        <c:numFmt formatCode="0" sourceLinked="1"/>
        <c:majorTickMark val="none"/>
        <c:minorTickMark val="none"/>
        <c:tickLblPos val="nextTo"/>
        <c:crossAx val="110823584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в44!$D$8</c:f>
              <c:strCache>
                <c:ptCount val="1"/>
                <c:pt idx="0">
                  <c:v>2021</c:v>
                </c:pt>
              </c:strCache>
            </c:strRef>
          </c:tx>
          <c:spPr>
            <a:solidFill>
              <a:srgbClr val="FFD5D5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ambria" panose="02040503050406030204" pitchFamily="18" charset="0"/>
                    <a:ea typeface="+mn-ea"/>
                    <a:cs typeface="Calibri" panose="020F0502020204030204" pitchFamily="34" charset="0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в44!$C$9:$C$11</c:f>
              <c:strCache>
                <c:ptCount val="3"/>
                <c:pt idx="0">
                  <c:v>дают понять со стороны учреждения (должностного лица), что именно так следует сделать, заставляют давать взятки</c:v>
                </c:pt>
                <c:pt idx="1">
                  <c:v>заранее известно, что без взятки не обойтись, исходя из опыта родных, знакомых</c:v>
                </c:pt>
                <c:pt idx="2">
                  <c:v>инициатива исходит от меня, потому что я считаю, что так надежнее</c:v>
                </c:pt>
              </c:strCache>
            </c:strRef>
          </c:cat>
          <c:val>
            <c:numRef>
              <c:f>в44!$D$9:$D$11</c:f>
              <c:numCache>
                <c:formatCode>0</c:formatCode>
                <c:ptCount val="3"/>
                <c:pt idx="0">
                  <c:v>49</c:v>
                </c:pt>
                <c:pt idx="1">
                  <c:v>30.9</c:v>
                </c:pt>
                <c:pt idx="2">
                  <c:v>19.600000000000001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1D2-4A51-BE51-E48497E1DAF0}"/>
            </c:ext>
          </c:extLst>
        </c:ser>
        <c:ser>
          <c:idx val="1"/>
          <c:order val="1"/>
          <c:tx>
            <c:strRef>
              <c:f>в44!$E$8</c:f>
              <c:strCache>
                <c:ptCount val="1"/>
                <c:pt idx="0">
                  <c:v>2022</c:v>
                </c:pt>
              </c:strCache>
            </c:strRef>
          </c:tx>
          <c:spPr>
            <a:solidFill>
              <a:srgbClr val="FF9999"/>
            </a:solidFill>
            <a:ln>
              <a:noFill/>
            </a:ln>
            <a:effectLst/>
          </c:spPr>
          <c:invertIfNegative val="0"/>
          <c:dLbls>
            <c:spPr>
              <a:solidFill>
                <a:schemeClr val="bg1"/>
              </a:solidFill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ambria" panose="02040503050406030204" pitchFamily="18" charset="0"/>
                    <a:ea typeface="+mn-ea"/>
                    <a:cs typeface="Calibri" panose="020F0502020204030204" pitchFamily="34" charset="0"/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в44!$C$9:$C$11</c:f>
              <c:strCache>
                <c:ptCount val="3"/>
                <c:pt idx="0">
                  <c:v>дают понять со стороны учреждения (должностного лица), что именно так следует сделать, заставляют давать взятки</c:v>
                </c:pt>
                <c:pt idx="1">
                  <c:v>заранее известно, что без взятки не обойтись, исходя из опыта родных, знакомых</c:v>
                </c:pt>
                <c:pt idx="2">
                  <c:v>инициатива исходит от меня, потому что я считаю, что так надежнее</c:v>
                </c:pt>
              </c:strCache>
            </c:strRef>
          </c:cat>
          <c:val>
            <c:numRef>
              <c:f>в44!$E$9:$E$11</c:f>
              <c:numCache>
                <c:formatCode>General</c:formatCode>
                <c:ptCount val="3"/>
                <c:pt idx="0">
                  <c:v>51</c:v>
                </c:pt>
                <c:pt idx="1">
                  <c:v>30</c:v>
                </c:pt>
                <c:pt idx="2">
                  <c:v>19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1D2-4A51-BE51-E48497E1DAF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651356496"/>
        <c:axId val="1651354416"/>
      </c:barChart>
      <c:catAx>
        <c:axId val="16513564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ambria" panose="02040503050406030204" pitchFamily="18" charset="0"/>
                <a:ea typeface="+mn-ea"/>
                <a:cs typeface="+mn-cs"/>
              </a:defRPr>
            </a:pPr>
            <a:endParaRPr lang="ru-RU"/>
          </a:p>
        </c:txPr>
        <c:crossAx val="1651354416"/>
        <c:crosses val="autoZero"/>
        <c:auto val="1"/>
        <c:lblAlgn val="ctr"/>
        <c:lblOffset val="100"/>
        <c:noMultiLvlLbl val="0"/>
      </c:catAx>
      <c:valAx>
        <c:axId val="1651354416"/>
        <c:scaling>
          <c:orientation val="minMax"/>
        </c:scaling>
        <c:delete val="1"/>
        <c:axPos val="l"/>
        <c:numFmt formatCode="0" sourceLinked="1"/>
        <c:majorTickMark val="none"/>
        <c:minorTickMark val="none"/>
        <c:tickLblPos val="nextTo"/>
        <c:crossAx val="16513564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layout>
        <c:manualLayout>
          <c:xMode val="edge"/>
          <c:yMode val="edge"/>
          <c:x val="0.12400344779826494"/>
          <c:y val="3.7130377326495885E-2"/>
          <c:w val="0.12278908157070258"/>
          <c:h val="7.6323390968254995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Cambria" panose="02040503050406030204" pitchFamily="18" charset="0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48546018628509463"/>
          <c:y val="8.2157306595563459E-2"/>
          <c:w val="0.4979580853789275"/>
          <c:h val="0.88550832314927974"/>
        </c:manualLayout>
      </c:layout>
      <c:barChart>
        <c:barDir val="bar"/>
        <c:grouping val="percentStacked"/>
        <c:varyColors val="0"/>
        <c:ser>
          <c:idx val="0"/>
          <c:order val="0"/>
          <c:tx>
            <c:strRef>
              <c:f>в6_1!$N$42</c:f>
              <c:strCache>
                <c:ptCount val="1"/>
                <c:pt idx="0">
                  <c:v>платежи есть</c:v>
                </c:pt>
              </c:strCache>
            </c:strRef>
          </c:tx>
          <c:spPr>
            <a:solidFill>
              <a:srgbClr val="FF9999"/>
            </a:solidFill>
            <a:ln>
              <a:solidFill>
                <a:srgbClr val="FF9999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в6_1!$M$43:$M$58</c:f>
              <c:strCache>
                <c:ptCount val="16"/>
                <c:pt idx="0">
                  <c:v>Органы по реализации политики в сфере торговли, питания и услуг</c:v>
                </c:pt>
                <c:pt idx="1">
                  <c:v>Органы, занимающиеся вопросами предоставления земельных участков</c:v>
                </c:pt>
                <c:pt idx="2">
                  <c:v>Органы по архитектуре и строительству (БТИ и др.)</c:v>
                </c:pt>
                <c:pt idx="3">
                  <c:v>Полиция, органы внутренних дел</c:v>
                </c:pt>
                <c:pt idx="4">
                  <c:v>Иные органы власти</c:v>
                </c:pt>
                <c:pt idx="5">
                  <c:v>Органы по аренде помещений, находящихся в гос (мун) собственности</c:v>
                </c:pt>
                <c:pt idx="6">
                  <c:v>Ростехнадзор</c:v>
                </c:pt>
                <c:pt idx="7">
                  <c:v>Органы противопожарного надзора, МЧС</c:v>
                </c:pt>
                <c:pt idx="8">
                  <c:v>Органы по охране природных ресурсов и окружающей среды</c:v>
                </c:pt>
                <c:pt idx="9">
                  <c:v>Налоговые органы</c:v>
                </c:pt>
                <c:pt idx="10">
                  <c:v>Роспотребнадзор</c:v>
                </c:pt>
                <c:pt idx="11">
                  <c:v>Росреестр</c:v>
                </c:pt>
                <c:pt idx="12">
                  <c:v>Органы по охране труда</c:v>
                </c:pt>
                <c:pt idx="13">
                  <c:v>Судебные органы</c:v>
                </c:pt>
                <c:pt idx="14">
                  <c:v>Прокуратура</c:v>
                </c:pt>
                <c:pt idx="15">
                  <c:v>ФАС России</c:v>
                </c:pt>
              </c:strCache>
            </c:strRef>
          </c:cat>
          <c:val>
            <c:numRef>
              <c:f>в6_1!$N$43:$N$58</c:f>
              <c:numCache>
                <c:formatCode>0</c:formatCode>
                <c:ptCount val="16"/>
                <c:pt idx="0" formatCode="General">
                  <c:v>28</c:v>
                </c:pt>
                <c:pt idx="1">
                  <c:v>16</c:v>
                </c:pt>
                <c:pt idx="2">
                  <c:v>12</c:v>
                </c:pt>
                <c:pt idx="3">
                  <c:v>10</c:v>
                </c:pt>
                <c:pt idx="4">
                  <c:v>10</c:v>
                </c:pt>
                <c:pt idx="5">
                  <c:v>8</c:v>
                </c:pt>
                <c:pt idx="6">
                  <c:v>8</c:v>
                </c:pt>
                <c:pt idx="7">
                  <c:v>10</c:v>
                </c:pt>
                <c:pt idx="8">
                  <c:v>10</c:v>
                </c:pt>
                <c:pt idx="9">
                  <c:v>7</c:v>
                </c:pt>
                <c:pt idx="10">
                  <c:v>6</c:v>
                </c:pt>
                <c:pt idx="11">
                  <c:v>6</c:v>
                </c:pt>
                <c:pt idx="12">
                  <c:v>3</c:v>
                </c:pt>
                <c:pt idx="13">
                  <c:v>4</c:v>
                </c:pt>
                <c:pt idx="14">
                  <c:v>4</c:v>
                </c:pt>
                <c:pt idx="1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367-4588-978B-CAE1770BC13C}"/>
            </c:ext>
          </c:extLst>
        </c:ser>
        <c:ser>
          <c:idx val="1"/>
          <c:order val="1"/>
          <c:tx>
            <c:strRef>
              <c:f>в6_1!$O$42</c:f>
              <c:strCache>
                <c:ptCount val="1"/>
                <c:pt idx="0">
                  <c:v>неформальных платежей  нет</c:v>
                </c:pt>
              </c:strCache>
            </c:strRef>
          </c:tx>
          <c:spPr>
            <a:noFill/>
            <a:ln w="12700">
              <a:solidFill>
                <a:schemeClr val="accent1"/>
              </a:solidFill>
              <a:prstDash val="dash"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в6_1!$M$43:$M$58</c:f>
              <c:strCache>
                <c:ptCount val="16"/>
                <c:pt idx="0">
                  <c:v>Органы по реализации политики в сфере торговли, питания и услуг</c:v>
                </c:pt>
                <c:pt idx="1">
                  <c:v>Органы, занимающиеся вопросами предоставления земельных участков</c:v>
                </c:pt>
                <c:pt idx="2">
                  <c:v>Органы по архитектуре и строительству (БТИ и др.)</c:v>
                </c:pt>
                <c:pt idx="3">
                  <c:v>Полиция, органы внутренних дел</c:v>
                </c:pt>
                <c:pt idx="4">
                  <c:v>Иные органы власти</c:v>
                </c:pt>
                <c:pt idx="5">
                  <c:v>Органы по аренде помещений, находящихся в гос (мун) собственности</c:v>
                </c:pt>
                <c:pt idx="6">
                  <c:v>Ростехнадзор</c:v>
                </c:pt>
                <c:pt idx="7">
                  <c:v>Органы противопожарного надзора, МЧС</c:v>
                </c:pt>
                <c:pt idx="8">
                  <c:v>Органы по охране природных ресурсов и окружающей среды</c:v>
                </c:pt>
                <c:pt idx="9">
                  <c:v>Налоговые органы</c:v>
                </c:pt>
                <c:pt idx="10">
                  <c:v>Роспотребнадзор</c:v>
                </c:pt>
                <c:pt idx="11">
                  <c:v>Росреестр</c:v>
                </c:pt>
                <c:pt idx="12">
                  <c:v>Органы по охране труда</c:v>
                </c:pt>
                <c:pt idx="13">
                  <c:v>Судебные органы</c:v>
                </c:pt>
                <c:pt idx="14">
                  <c:v>Прокуратура</c:v>
                </c:pt>
                <c:pt idx="15">
                  <c:v>ФАС России</c:v>
                </c:pt>
              </c:strCache>
            </c:strRef>
          </c:cat>
          <c:val>
            <c:numRef>
              <c:f>в6_1!$O$43:$O$58</c:f>
              <c:numCache>
                <c:formatCode>0</c:formatCode>
                <c:ptCount val="16"/>
                <c:pt idx="0" formatCode="General">
                  <c:v>73</c:v>
                </c:pt>
                <c:pt idx="1">
                  <c:v>84</c:v>
                </c:pt>
                <c:pt idx="2">
                  <c:v>89</c:v>
                </c:pt>
                <c:pt idx="3">
                  <c:v>90</c:v>
                </c:pt>
                <c:pt idx="4">
                  <c:v>90</c:v>
                </c:pt>
                <c:pt idx="5">
                  <c:v>91</c:v>
                </c:pt>
                <c:pt idx="6">
                  <c:v>91</c:v>
                </c:pt>
                <c:pt idx="7">
                  <c:v>91</c:v>
                </c:pt>
                <c:pt idx="8">
                  <c:v>91</c:v>
                </c:pt>
                <c:pt idx="9">
                  <c:v>93</c:v>
                </c:pt>
                <c:pt idx="10">
                  <c:v>94</c:v>
                </c:pt>
                <c:pt idx="11">
                  <c:v>95</c:v>
                </c:pt>
                <c:pt idx="12">
                  <c:v>96</c:v>
                </c:pt>
                <c:pt idx="13">
                  <c:v>97</c:v>
                </c:pt>
                <c:pt idx="14">
                  <c:v>97</c:v>
                </c:pt>
                <c:pt idx="15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367-4588-978B-CAE1770BC13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45"/>
        <c:overlap val="100"/>
        <c:axId val="790109791"/>
        <c:axId val="790110207"/>
      </c:barChart>
      <c:catAx>
        <c:axId val="790109791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pPr>
            <a:endParaRPr lang="ru-RU"/>
          </a:p>
        </c:txPr>
        <c:crossAx val="790110207"/>
        <c:crosses val="autoZero"/>
        <c:auto val="1"/>
        <c:lblAlgn val="ctr"/>
        <c:lblOffset val="100"/>
        <c:noMultiLvlLbl val="0"/>
      </c:catAx>
      <c:valAx>
        <c:axId val="790110207"/>
        <c:scaling>
          <c:orientation val="minMax"/>
          <c:min val="0"/>
        </c:scaling>
        <c:delete val="1"/>
        <c:axPos val="t"/>
        <c:numFmt formatCode="0%" sourceLinked="1"/>
        <c:majorTickMark val="out"/>
        <c:minorTickMark val="none"/>
        <c:tickLblPos val="nextTo"/>
        <c:crossAx val="790109791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layout>
        <c:manualLayout>
          <c:xMode val="edge"/>
          <c:yMode val="edge"/>
          <c:x val="0.2963475330851178"/>
          <c:y val="0"/>
          <c:w val="0.332804427238379"/>
          <c:h val="4.6176302430742042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/>
              </a:solidFill>
              <a:latin typeface="Calibri" panose="020F0502020204030204" pitchFamily="34" charset="0"/>
              <a:ea typeface="+mn-ea"/>
              <a:cs typeface="Calibri" panose="020F0502020204030204" pitchFamily="34" charset="0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solidFill>
            <a:schemeClr val="tx1"/>
          </a:solidFill>
          <a:latin typeface="Calibri" panose="020F0502020204030204" pitchFamily="34" charset="0"/>
          <a:cs typeface="Calibri" panose="020F0502020204030204" pitchFamily="34" charset="0"/>
        </a:defRPr>
      </a:pPr>
      <a:endParaRPr lang="ru-RU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30"/>
    </mc:Choice>
    <mc:Fallback>
      <c:style val="30"/>
    </mc:Fallback>
  </mc:AlternateContent>
  <c:chart>
    <c:autoTitleDeleted val="1"/>
    <c:plotArea>
      <c:layout>
        <c:manualLayout>
          <c:layoutTarget val="inner"/>
          <c:xMode val="edge"/>
          <c:yMode val="edge"/>
          <c:x val="0.50075359213414627"/>
          <c:y val="4.7019448280458051E-2"/>
          <c:w val="0.49924640786585361"/>
          <c:h val="0.90596110343908387"/>
        </c:manualLayout>
      </c:layout>
      <c:barChart>
        <c:barDir val="bar"/>
        <c:grouping val="clustered"/>
        <c:varyColors val="0"/>
        <c:ser>
          <c:idx val="0"/>
          <c:order val="0"/>
          <c:spPr>
            <a:solidFill>
              <a:schemeClr val="accent5"/>
            </a:solidFill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1-3B90-4009-8E95-3AE246AA670F}"/>
              </c:ext>
            </c:extLst>
          </c:dPt>
          <c:dLbls>
            <c:dLbl>
              <c:idx val="0"/>
              <c:layout>
                <c:manualLayout>
                  <c:x val="-5.8512079288936128E-3"/>
                  <c:y val="-1.9499645623321926E-16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10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3B90-4009-8E95-3AE246AA670F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r>
                      <a:rPr lang="en-US" dirty="0" smtClean="0"/>
                      <a:t>39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3B90-4009-8E95-3AE246AA670F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r>
                      <a:rPr lang="en-US" dirty="0" smtClean="0"/>
                      <a:t>41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3B90-4009-8E95-3AE246AA670F}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r>
                      <a:rPr lang="en-US" dirty="0" smtClean="0"/>
                      <a:t>38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3B90-4009-8E95-3AE246AA670F}"/>
                </c:ext>
              </c:extLst>
            </c:dLbl>
            <c:dLbl>
              <c:idx val="4"/>
              <c:tx>
                <c:rich>
                  <a:bodyPr/>
                  <a:lstStyle/>
                  <a:p>
                    <a:r>
                      <a:rPr lang="en-US" dirty="0" smtClean="0"/>
                      <a:t>20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3B90-4009-8E95-3AE246AA670F}"/>
                </c:ext>
              </c:extLst>
            </c:dLbl>
            <c:dLbl>
              <c:idx val="5"/>
              <c:tx>
                <c:rich>
                  <a:bodyPr/>
                  <a:lstStyle/>
                  <a:p>
                    <a:r>
                      <a:rPr lang="en-US" smtClean="0"/>
                      <a:t>26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3B90-4009-8E95-3AE246AA670F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vert="horz"/>
              <a:lstStyle/>
              <a:p>
                <a:pPr>
                  <a:defRPr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в23!$D$14:$D$17</c:f>
              <c:strCache>
                <c:ptCount val="4"/>
                <c:pt idx="0">
                  <c:v>платежей не удается избежать</c:v>
                </c:pt>
                <c:pt idx="1">
                  <c:v>для обхода  обременительных для организаций требований законодательства или регулирующих органов</c:v>
                </c:pt>
                <c:pt idx="2">
                  <c:v>для обхода невыполнимых (противоречивых) требований законодательства или регулирующих органов</c:v>
                </c:pt>
                <c:pt idx="3">
                  <c:v>для ускорения получения необходимых документов</c:v>
                </c:pt>
              </c:strCache>
            </c:strRef>
          </c:cat>
          <c:val>
            <c:numRef>
              <c:f>в23!$E$14:$E$17</c:f>
              <c:numCache>
                <c:formatCode>0%</c:formatCode>
                <c:ptCount val="4"/>
                <c:pt idx="0">
                  <c:v>0.1</c:v>
                </c:pt>
                <c:pt idx="1">
                  <c:v>0.39</c:v>
                </c:pt>
                <c:pt idx="2">
                  <c:v>0.41</c:v>
                </c:pt>
                <c:pt idx="3">
                  <c:v>0.38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B90-4009-8E95-3AE246AA670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21352448"/>
        <c:axId val="21353984"/>
      </c:barChart>
      <c:catAx>
        <c:axId val="21352448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txPr>
          <a:bodyPr rot="-60000000" vert="horz"/>
          <a:lstStyle/>
          <a:p>
            <a:pPr>
              <a:defRPr/>
            </a:pPr>
            <a:endParaRPr lang="ru-RU"/>
          </a:p>
        </c:txPr>
        <c:crossAx val="21353984"/>
        <c:crosses val="autoZero"/>
        <c:auto val="1"/>
        <c:lblAlgn val="ctr"/>
        <c:lblOffset val="100"/>
        <c:noMultiLvlLbl val="0"/>
      </c:catAx>
      <c:valAx>
        <c:axId val="21353984"/>
        <c:scaling>
          <c:orientation val="minMax"/>
          <c:max val="0.60000000000000009"/>
        </c:scaling>
        <c:delete val="1"/>
        <c:axPos val="b"/>
        <c:numFmt formatCode="0%" sourceLinked="1"/>
        <c:majorTickMark val="out"/>
        <c:minorTickMark val="none"/>
        <c:tickLblPos val="nextTo"/>
        <c:crossAx val="21352448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000">
          <a:latin typeface="Calibri" panose="020F0502020204030204" pitchFamily="34" charset="0"/>
          <a:cs typeface="Calibri" panose="020F0502020204030204" pitchFamily="34" charset="0"/>
        </a:defRPr>
      </a:pPr>
      <a:endParaRPr lang="ru-RU"/>
    </a:p>
  </c:txPr>
  <c:externalData r:id="rId1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30"/>
    </mc:Choice>
    <mc:Fallback>
      <c:style val="30"/>
    </mc:Fallback>
  </mc:AlternateContent>
  <c:chart>
    <c:autoTitleDeleted val="1"/>
    <c:plotArea>
      <c:layout>
        <c:manualLayout>
          <c:layoutTarget val="inner"/>
          <c:xMode val="edge"/>
          <c:yMode val="edge"/>
          <c:x val="0.49131715848814306"/>
          <c:y val="5.6086870814311504E-2"/>
          <c:w val="0.48448384059985583"/>
          <c:h val="0.81872097042732417"/>
        </c:manualLayout>
      </c:layout>
      <c:barChart>
        <c:barDir val="bar"/>
        <c:grouping val="clustered"/>
        <c:varyColors val="0"/>
        <c:ser>
          <c:idx val="0"/>
          <c:order val="0"/>
          <c:spPr>
            <a:solidFill>
              <a:schemeClr val="accent4">
                <a:lumMod val="60000"/>
                <a:lumOff val="40000"/>
              </a:schemeClr>
            </a:solidFill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1-5974-4621-9223-5380817672EB}"/>
              </c:ext>
            </c:extLst>
          </c:dPt>
          <c:dPt>
            <c:idx val="5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1-F4ED-438C-852E-F51A3FDEF066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vert="horz"/>
              <a:lstStyle/>
              <a:p>
                <a:pPr>
                  <a:defRPr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в13_14!$K$3:$K$8</c:f>
              <c:strCache>
                <c:ptCount val="6"/>
                <c:pt idx="0">
                  <c:v>затрудняюсь ответить</c:v>
                </c:pt>
                <c:pt idx="1">
                  <c:v>качественное решение проблемы</c:v>
                </c:pt>
                <c:pt idx="2">
                  <c:v>получение результата, который  закреплен за функционалом должностного лица</c:v>
                </c:pt>
                <c:pt idx="3">
                  <c:v>минимизация трудностей при решении проблемы</c:v>
                </c:pt>
                <c:pt idx="4">
                  <c:v>ускорение решения проблемы</c:v>
                </c:pt>
                <c:pt idx="5">
                  <c:v>неформальные платежи ничего не гарантируют</c:v>
                </c:pt>
              </c:strCache>
            </c:strRef>
          </c:cat>
          <c:val>
            <c:numRef>
              <c:f>в13_14!$L$3:$L$8</c:f>
              <c:numCache>
                <c:formatCode>0</c:formatCode>
                <c:ptCount val="6"/>
                <c:pt idx="0">
                  <c:v>15</c:v>
                </c:pt>
                <c:pt idx="1">
                  <c:v>4</c:v>
                </c:pt>
                <c:pt idx="2">
                  <c:v>10</c:v>
                </c:pt>
                <c:pt idx="3">
                  <c:v>16</c:v>
                </c:pt>
                <c:pt idx="4">
                  <c:v>21</c:v>
                </c:pt>
                <c:pt idx="5">
                  <c:v>34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974-4621-9223-5380817672E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5"/>
        <c:axId val="41511936"/>
        <c:axId val="41521920"/>
      </c:barChart>
      <c:catAx>
        <c:axId val="41511936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txPr>
          <a:bodyPr rot="-60000000" vert="horz"/>
          <a:lstStyle/>
          <a:p>
            <a:pPr>
              <a:defRPr/>
            </a:pPr>
            <a:endParaRPr lang="ru-RU"/>
          </a:p>
        </c:txPr>
        <c:crossAx val="41521920"/>
        <c:crosses val="autoZero"/>
        <c:auto val="1"/>
        <c:lblAlgn val="ctr"/>
        <c:lblOffset val="100"/>
        <c:noMultiLvlLbl val="0"/>
      </c:catAx>
      <c:valAx>
        <c:axId val="41521920"/>
        <c:scaling>
          <c:orientation val="minMax"/>
        </c:scaling>
        <c:delete val="1"/>
        <c:axPos val="b"/>
        <c:numFmt formatCode="0" sourceLinked="1"/>
        <c:majorTickMark val="out"/>
        <c:minorTickMark val="none"/>
        <c:tickLblPos val="nextTo"/>
        <c:crossAx val="41511936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000">
          <a:latin typeface="Calibri" panose="020F0502020204030204" pitchFamily="34" charset="0"/>
          <a:cs typeface="Calibri" panose="020F0502020204030204" pitchFamily="34" charset="0"/>
        </a:defRPr>
      </a:pPr>
      <a:endParaRPr lang="ru-RU"/>
    </a:p>
  </c:txPr>
  <c:externalData r:id="rId1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7"/>
    </mc:Choice>
    <mc:Fallback>
      <c:style val="7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5">
                  <a:shade val="65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E4E8-4A51-B009-F87E6A434AB3}"/>
              </c:ext>
            </c:extLst>
          </c:dPt>
          <c:dPt>
            <c:idx val="1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E4E8-4A51-B009-F87E6A434AB3}"/>
              </c:ext>
            </c:extLst>
          </c:dPt>
          <c:dPt>
            <c:idx val="2"/>
            <c:bubble3D val="0"/>
            <c:spPr>
              <a:solidFill>
                <a:schemeClr val="accent5">
                  <a:tint val="65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E4E8-4A51-B009-F87E6A434AB3}"/>
              </c:ext>
            </c:extLst>
          </c:dPt>
          <c:dLbls>
            <c:dLbl>
              <c:idx val="0"/>
              <c:layout>
                <c:manualLayout>
                  <c:x val="-0.10000002459187327"/>
                  <c:y val="-6.0936767895354623E-3"/>
                </c:manualLayout>
              </c:layout>
              <c:tx>
                <c:rich>
                  <a:bodyPr/>
                  <a:lstStyle/>
                  <a:p>
                    <a:fld id="{092D11C9-B462-4FCE-8EB9-C02A02EA2BE5}" type="CATEGORYNAME">
                      <a:rPr lang="ru-RU" smtClean="0"/>
                      <a:pPr/>
                      <a:t>[ИМЯ КАТЕГОРИИ]</a:t>
                    </a:fld>
                    <a:endParaRPr lang="ru-RU" dirty="0" smtClean="0"/>
                  </a:p>
                  <a:p>
                    <a:r>
                      <a:rPr lang="ru-RU" baseline="0" dirty="0" smtClean="0"/>
                      <a:t> </a:t>
                    </a:r>
                    <a:fld id="{18B0B6C0-B60D-4238-A249-F44241F5EEF7}" type="VALUE">
                      <a:rPr lang="ru-RU" baseline="0" smtClean="0"/>
                      <a:pPr/>
                      <a:t>[ЗНАЧЕНИЕ]</a:t>
                    </a:fld>
                    <a:r>
                      <a:rPr lang="ru-RU" baseline="0" dirty="0" smtClean="0"/>
                      <a:t>%</a:t>
                    </a:r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6250000000000001"/>
                      <c:h val="0.37152777777777773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E4E8-4A51-B009-F87E6A434AB3}"/>
                </c:ext>
              </c:extLst>
            </c:dLbl>
            <c:dLbl>
              <c:idx val="1"/>
              <c:layout>
                <c:manualLayout>
                  <c:x val="5.7404636920384888E-2"/>
                  <c:y val="-7.0879629629629709E-2"/>
                </c:manualLayout>
              </c:layout>
              <c:tx>
                <c:rich>
                  <a:bodyPr/>
                  <a:lstStyle/>
                  <a:p>
                    <a:fld id="{55B6975A-F573-433D-AEB0-22EBE3387BF1}" type="CATEGORYNAME">
                      <a:rPr lang="ru-RU" smtClean="0"/>
                      <a:pPr/>
                      <a:t>[ИМЯ КАТЕГОРИИ]</a:t>
                    </a:fld>
                    <a:endParaRPr lang="ru-RU" baseline="0" dirty="0" smtClean="0"/>
                  </a:p>
                  <a:p>
                    <a:r>
                      <a:rPr lang="ru-RU" baseline="0" dirty="0" smtClean="0"/>
                      <a:t> </a:t>
                    </a:r>
                    <a:fld id="{C76A0AE3-43E6-453C-814B-8AA70BFC9031}" type="VALUE">
                      <a:rPr lang="ru-RU" baseline="0" smtClean="0"/>
                      <a:pPr/>
                      <a:t>[ЗНАЧЕНИЕ]</a:t>
                    </a:fld>
                    <a:r>
                      <a:rPr lang="ru-RU" baseline="0" dirty="0" smtClean="0"/>
                      <a:t>%</a:t>
                    </a:r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30051377952755898"/>
                      <c:h val="0.26817147856517937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E4E8-4A51-B009-F87E6A434AB3}"/>
                </c:ext>
              </c:extLst>
            </c:dLbl>
            <c:dLbl>
              <c:idx val="2"/>
              <c:layout>
                <c:manualLayout>
                  <c:x val="0.11643639492469204"/>
                  <c:y val="7.1276113610888064E-2"/>
                </c:manualLayout>
              </c:layout>
              <c:tx>
                <c:rich>
                  <a:bodyPr/>
                  <a:lstStyle/>
                  <a:p>
                    <a:fld id="{B91D7FF1-053D-4D84-8A07-E3445FCEF872}" type="CATEGORYNAME">
                      <a:rPr lang="ru-RU"/>
                      <a:pPr/>
                      <a:t>[ИМЯ КАТЕГОРИИ]</a:t>
                    </a:fld>
                    <a:r>
                      <a:rPr lang="ru-RU"/>
                      <a:t> </a:t>
                    </a:r>
                    <a:fld id="{1FD9566D-CBDE-4AD8-ACD1-55321E7F8963}" type="VALUE">
                      <a:rPr lang="ru-RU"/>
                      <a:pPr/>
                      <a:t>[ЗНАЧЕНИЕ]</a:t>
                    </a:fld>
                    <a:r>
                      <a:rPr lang="ru-RU"/>
                      <a:t>%</a:t>
                    </a:r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30024877410135259"/>
                      <c:h val="0.26974893180037046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5-E4E8-4A51-B009-F87E6A434AB3}"/>
                </c:ext>
              </c:extLst>
            </c:dLbl>
            <c:spPr>
              <a:solidFill>
                <a:schemeClr val="bg1"/>
              </a:solidFill>
              <a:ln>
                <a:solidFill>
                  <a:schemeClr val="bg1">
                    <a:lumMod val="50000"/>
                  </a:schemeClr>
                </a:solidFill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defRPr>
                </a:pPr>
                <a:endParaRPr lang="ru-RU"/>
              </a:p>
            </c:txPr>
            <c:showLegendKey val="0"/>
            <c:showVal val="1"/>
            <c:showCatName val="1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в9_10!$K$4:$K$6</c:f>
              <c:strCache>
                <c:ptCount val="3"/>
                <c:pt idx="0">
                  <c:v>дали понять со стороны должностного лица</c:v>
                </c:pt>
                <c:pt idx="1">
                  <c:v>так надежнее со стороны интересов организации</c:v>
                </c:pt>
                <c:pt idx="2">
                  <c:v>приняли решение на основе опыта коллег</c:v>
                </c:pt>
              </c:strCache>
            </c:strRef>
          </c:cat>
          <c:val>
            <c:numRef>
              <c:f>в9_10!$L$4:$L$6</c:f>
              <c:numCache>
                <c:formatCode>0</c:formatCode>
                <c:ptCount val="3"/>
                <c:pt idx="0">
                  <c:v>39</c:v>
                </c:pt>
                <c:pt idx="1">
                  <c:v>38</c:v>
                </c:pt>
                <c:pt idx="2">
                  <c:v>23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E4E8-4A51-B009-F87E6A434AB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solidFill>
            <a:schemeClr val="tx1"/>
          </a:solidFill>
          <a:latin typeface="Calibri" panose="020F0502020204030204" pitchFamily="34" charset="0"/>
          <a:cs typeface="Calibri" panose="020F0502020204030204" pitchFamily="34" charset="0"/>
        </a:defRPr>
      </a:pPr>
      <a:endParaRPr lang="ru-RU"/>
    </a:p>
  </c:txPr>
  <c:externalData r:id="rId3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4"/>
    </mc:Choice>
    <mc:Fallback>
      <c:style val="4"/>
    </mc:Fallback>
  </mc:AlternateContent>
  <c:chart>
    <c:autoTitleDeleted val="1"/>
    <c:plotArea>
      <c:layout>
        <c:manualLayout>
          <c:layoutTarget val="inner"/>
          <c:xMode val="edge"/>
          <c:yMode val="edge"/>
          <c:x val="2.8016889551685645E-2"/>
          <c:y val="0.18784510558885201"/>
          <c:w val="0.94396622089662874"/>
          <c:h val="0.70389401177646926"/>
        </c:manualLayout>
      </c:layout>
      <c:barChart>
        <c:barDir val="col"/>
        <c:grouping val="percentStacked"/>
        <c:varyColors val="0"/>
        <c:ser>
          <c:idx val="0"/>
          <c:order val="0"/>
          <c:tx>
            <c:strRef>
              <c:f>в28!$O$4</c:f>
              <c:strCache>
                <c:ptCount val="1"/>
                <c:pt idx="0">
                  <c:v>возрос</c:v>
                </c:pt>
              </c:strCache>
            </c:strRef>
          </c:tx>
          <c:spPr>
            <a:solidFill>
              <a:srgbClr val="FF9999"/>
            </a:solidFill>
            <a:ln>
              <a:solidFill>
                <a:schemeClr val="bg1"/>
              </a:solidFill>
            </a:ln>
            <a:effectLst/>
          </c:spPr>
          <c:invertIfNegative val="0"/>
          <c:dPt>
            <c:idx val="1"/>
            <c:invertIfNegative val="0"/>
            <c:bubble3D val="0"/>
            <c:spPr>
              <a:solidFill>
                <a:srgbClr val="FF9999"/>
              </a:solidFill>
              <a:ln>
                <a:solidFill>
                  <a:schemeClr val="bg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ABA8-4568-B6A3-7F5347A67EC5}"/>
              </c:ext>
            </c:extLst>
          </c:dPt>
          <c:dPt>
            <c:idx val="4"/>
            <c:invertIfNegative val="0"/>
            <c:bubble3D val="0"/>
            <c:spPr>
              <a:solidFill>
                <a:srgbClr val="FF9999"/>
              </a:solidFill>
              <a:ln>
                <a:solidFill>
                  <a:schemeClr val="bg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ABA8-4568-B6A3-7F5347A67EC5}"/>
              </c:ext>
            </c:extLst>
          </c:dPt>
          <c:dPt>
            <c:idx val="7"/>
            <c:invertIfNegative val="0"/>
            <c:bubble3D val="0"/>
            <c:spPr>
              <a:solidFill>
                <a:srgbClr val="FF9999"/>
              </a:solidFill>
              <a:ln>
                <a:solidFill>
                  <a:schemeClr val="bg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ABA8-4568-B6A3-7F5347A67EC5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prstDash val="solid"/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в28!$N$5:$N$12</c:f>
              <c:strCache>
                <c:ptCount val="8"/>
                <c:pt idx="0">
                  <c:v>Бытовая</c:v>
                </c:pt>
                <c:pt idx="1">
                  <c:v>Деловая</c:v>
                </c:pt>
                <c:pt idx="3">
                  <c:v>Бытовая</c:v>
                </c:pt>
                <c:pt idx="4">
                  <c:v>Деловая</c:v>
                </c:pt>
                <c:pt idx="6">
                  <c:v>Бытовая</c:v>
                </c:pt>
                <c:pt idx="7">
                  <c:v>Деловая</c:v>
                </c:pt>
              </c:strCache>
            </c:strRef>
          </c:cat>
          <c:val>
            <c:numRef>
              <c:f>в28!$O$5:$O$12</c:f>
              <c:numCache>
                <c:formatCode>0</c:formatCode>
                <c:ptCount val="8"/>
                <c:pt idx="0">
                  <c:v>9</c:v>
                </c:pt>
                <c:pt idx="1">
                  <c:v>11</c:v>
                </c:pt>
                <c:pt idx="3">
                  <c:v>11</c:v>
                </c:pt>
                <c:pt idx="4">
                  <c:v>13</c:v>
                </c:pt>
                <c:pt idx="6">
                  <c:v>26</c:v>
                </c:pt>
                <c:pt idx="7">
                  <c:v>22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388-45A6-A0E2-176690318D14}"/>
            </c:ext>
          </c:extLst>
        </c:ser>
        <c:ser>
          <c:idx val="1"/>
          <c:order val="1"/>
          <c:tx>
            <c:strRef>
              <c:f>в28!$P$4</c:f>
              <c:strCache>
                <c:ptCount val="1"/>
                <c:pt idx="0">
                  <c:v>не изменился</c:v>
                </c:pt>
              </c:strCache>
            </c:strRef>
          </c:tx>
          <c:spPr>
            <a:solidFill>
              <a:schemeClr val="accent3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  <a:effectLst/>
          </c:spPr>
          <c:invertIfNegative val="0"/>
          <c:dPt>
            <c:idx val="1"/>
            <c:invertIfNegative val="0"/>
            <c:bubble3D val="0"/>
            <c:spPr>
              <a:solidFill>
                <a:schemeClr val="accent3">
                  <a:lumMod val="40000"/>
                  <a:lumOff val="60000"/>
                </a:schemeClr>
              </a:solidFill>
              <a:ln>
                <a:solidFill>
                  <a:schemeClr val="bg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ABA8-4568-B6A3-7F5347A67EC5}"/>
              </c:ext>
            </c:extLst>
          </c:dPt>
          <c:dPt>
            <c:idx val="4"/>
            <c:invertIfNegative val="0"/>
            <c:bubble3D val="0"/>
            <c:spPr>
              <a:solidFill>
                <a:schemeClr val="accent3">
                  <a:lumMod val="40000"/>
                  <a:lumOff val="60000"/>
                </a:schemeClr>
              </a:solidFill>
              <a:ln>
                <a:solidFill>
                  <a:schemeClr val="bg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ABA8-4568-B6A3-7F5347A67EC5}"/>
              </c:ext>
            </c:extLst>
          </c:dPt>
          <c:dPt>
            <c:idx val="7"/>
            <c:invertIfNegative val="0"/>
            <c:bubble3D val="0"/>
            <c:spPr>
              <a:solidFill>
                <a:schemeClr val="accent3">
                  <a:lumMod val="40000"/>
                  <a:lumOff val="60000"/>
                </a:schemeClr>
              </a:solidFill>
              <a:ln>
                <a:solidFill>
                  <a:schemeClr val="bg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B-ABA8-4568-B6A3-7F5347A67EC5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prstDash val="solid"/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в28!$N$5:$N$12</c:f>
              <c:strCache>
                <c:ptCount val="8"/>
                <c:pt idx="0">
                  <c:v>Бытовая</c:v>
                </c:pt>
                <c:pt idx="1">
                  <c:v>Деловая</c:v>
                </c:pt>
                <c:pt idx="3">
                  <c:v>Бытовая</c:v>
                </c:pt>
                <c:pt idx="4">
                  <c:v>Деловая</c:v>
                </c:pt>
                <c:pt idx="6">
                  <c:v>Бытовая</c:v>
                </c:pt>
                <c:pt idx="7">
                  <c:v>Деловая</c:v>
                </c:pt>
              </c:strCache>
            </c:strRef>
          </c:cat>
          <c:val>
            <c:numRef>
              <c:f>в28!$P$5:$P$12</c:f>
              <c:numCache>
                <c:formatCode>0</c:formatCode>
                <c:ptCount val="8"/>
                <c:pt idx="0">
                  <c:v>45</c:v>
                </c:pt>
                <c:pt idx="1">
                  <c:v>62</c:v>
                </c:pt>
                <c:pt idx="3">
                  <c:v>45</c:v>
                </c:pt>
                <c:pt idx="4">
                  <c:v>39</c:v>
                </c:pt>
                <c:pt idx="6">
                  <c:v>38</c:v>
                </c:pt>
                <c:pt idx="7">
                  <c:v>50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388-45A6-A0E2-176690318D14}"/>
            </c:ext>
          </c:extLst>
        </c:ser>
        <c:ser>
          <c:idx val="2"/>
          <c:order val="2"/>
          <c:tx>
            <c:strRef>
              <c:f>в28!$Q$4</c:f>
              <c:strCache>
                <c:ptCount val="1"/>
                <c:pt idx="0">
                  <c:v>уменьшился</c:v>
                </c:pt>
              </c:strCache>
            </c:strRef>
          </c:tx>
          <c:spPr>
            <a:solidFill>
              <a:schemeClr val="accent2"/>
            </a:solidFill>
            <a:ln>
              <a:solidFill>
                <a:schemeClr val="bg1"/>
              </a:solidFill>
            </a:ln>
            <a:effectLst/>
          </c:spPr>
          <c:invertIfNegative val="0"/>
          <c:dPt>
            <c:idx val="1"/>
            <c:invertIfNegative val="0"/>
            <c:bubble3D val="0"/>
            <c:spPr>
              <a:solidFill>
                <a:schemeClr val="accent2"/>
              </a:solidFill>
              <a:ln>
                <a:solidFill>
                  <a:schemeClr val="bg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D-ABA8-4568-B6A3-7F5347A67EC5}"/>
              </c:ext>
            </c:extLst>
          </c:dPt>
          <c:dPt>
            <c:idx val="4"/>
            <c:invertIfNegative val="0"/>
            <c:bubble3D val="0"/>
            <c:spPr>
              <a:solidFill>
                <a:schemeClr val="accent2"/>
              </a:solidFill>
              <a:ln>
                <a:solidFill>
                  <a:schemeClr val="bg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F-ABA8-4568-B6A3-7F5347A67EC5}"/>
              </c:ext>
            </c:extLst>
          </c:dPt>
          <c:dPt>
            <c:idx val="7"/>
            <c:invertIfNegative val="0"/>
            <c:bubble3D val="0"/>
            <c:spPr>
              <a:solidFill>
                <a:schemeClr val="accent2"/>
              </a:solidFill>
              <a:ln>
                <a:solidFill>
                  <a:schemeClr val="bg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1-ABA8-4568-B6A3-7F5347A67EC5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bg1"/>
                    </a:solidFill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prstDash val="solid"/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в28!$N$5:$N$12</c:f>
              <c:strCache>
                <c:ptCount val="8"/>
                <c:pt idx="0">
                  <c:v>Бытовая</c:v>
                </c:pt>
                <c:pt idx="1">
                  <c:v>Деловая</c:v>
                </c:pt>
                <c:pt idx="3">
                  <c:v>Бытовая</c:v>
                </c:pt>
                <c:pt idx="4">
                  <c:v>Деловая</c:v>
                </c:pt>
                <c:pt idx="6">
                  <c:v>Бытовая</c:v>
                </c:pt>
                <c:pt idx="7">
                  <c:v>Деловая</c:v>
                </c:pt>
              </c:strCache>
            </c:strRef>
          </c:cat>
          <c:val>
            <c:numRef>
              <c:f>в28!$Q$5:$Q$12</c:f>
              <c:numCache>
                <c:formatCode>0</c:formatCode>
                <c:ptCount val="8"/>
                <c:pt idx="0">
                  <c:v>25</c:v>
                </c:pt>
                <c:pt idx="1">
                  <c:v>27</c:v>
                </c:pt>
                <c:pt idx="3">
                  <c:v>19</c:v>
                </c:pt>
                <c:pt idx="4">
                  <c:v>28</c:v>
                </c:pt>
                <c:pt idx="6">
                  <c:v>22</c:v>
                </c:pt>
                <c:pt idx="7">
                  <c:v>28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B388-45A6-A0E2-176690318D1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82692736"/>
        <c:axId val="82694528"/>
      </c:barChart>
      <c:catAx>
        <c:axId val="826927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pPr>
            <a:endParaRPr lang="ru-RU"/>
          </a:p>
        </c:txPr>
        <c:crossAx val="82694528"/>
        <c:crosses val="autoZero"/>
        <c:auto val="1"/>
        <c:lblAlgn val="ctr"/>
        <c:lblOffset val="100"/>
        <c:noMultiLvlLbl val="0"/>
      </c:catAx>
      <c:valAx>
        <c:axId val="82694528"/>
        <c:scaling>
          <c:orientation val="minMax"/>
        </c:scaling>
        <c:delete val="1"/>
        <c:axPos val="l"/>
        <c:numFmt formatCode="0%" sourceLinked="1"/>
        <c:majorTickMark val="none"/>
        <c:minorTickMark val="none"/>
        <c:tickLblPos val="nextTo"/>
        <c:crossAx val="826927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layout>
        <c:manualLayout>
          <c:xMode val="edge"/>
          <c:yMode val="edge"/>
          <c:x val="0.21050330527098568"/>
          <c:y val="3.5273858460171094E-2"/>
          <c:w val="0.55352348986558708"/>
          <c:h val="7.7614292856349298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tx1"/>
              </a:solidFill>
              <a:latin typeface="Calibri" panose="020F0502020204030204" pitchFamily="34" charset="0"/>
              <a:ea typeface="+mn-ea"/>
              <a:cs typeface="Calibri" panose="020F0502020204030204" pitchFamily="34" charset="0"/>
            </a:defRPr>
          </a:pPr>
          <a:endParaRPr lang="ru-RU"/>
        </a:p>
      </c:txPr>
    </c:legend>
    <c:plotVisOnly val="1"/>
    <c:dispBlanksAs val="gap"/>
    <c:showDLblsOverMax val="0"/>
  </c:chart>
  <c:spPr>
    <a:noFill/>
    <a:ln w="6350" cap="flat" cmpd="sng" algn="ctr">
      <a:noFill/>
      <a:prstDash val="solid"/>
      <a:miter lim="800000"/>
    </a:ln>
    <a:effectLst/>
  </c:spPr>
  <c:txPr>
    <a:bodyPr/>
    <a:lstStyle/>
    <a:p>
      <a:pPr>
        <a:defRPr>
          <a:latin typeface="Calibri" panose="020F0502020204030204" pitchFamily="34" charset="0"/>
          <a:cs typeface="Calibri" panose="020F0502020204030204" pitchFamily="34" charset="0"/>
        </a:defRPr>
      </a:pPr>
      <a:endParaRPr lang="ru-RU"/>
    </a:p>
  </c:txPr>
  <c:externalData r:id="rId3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Бытовая</c:v>
                </c:pt>
              </c:strCache>
            </c:strRef>
          </c:tx>
          <c:spPr>
            <a:solidFill>
              <a:schemeClr val="accent1"/>
            </a:solidFill>
            <a:ln>
              <a:solidFill>
                <a:schemeClr val="bg1"/>
              </a:solidFill>
            </a:ln>
          </c:spPr>
          <c:invertIfNegative val="0"/>
          <c:dPt>
            <c:idx val="3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1-D138-4F29-81B5-C6BB2605692C}"/>
              </c:ext>
            </c:extLst>
          </c:dPt>
          <c:dLbls>
            <c:spPr>
              <a:noFill/>
              <a:ln>
                <a:noFill/>
              </a:ln>
              <a:effectLst/>
            </c:sp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Лист1!$A$2:$A$5</c:f>
              <c:strCache>
                <c:ptCount val="4"/>
                <c:pt idx="0">
                  <c:v>известно, постоянно слежу за этим</c:v>
                </c:pt>
                <c:pt idx="1">
                  <c:v>известно, но специально не слежу за этим</c:v>
                </c:pt>
                <c:pt idx="2">
                  <c:v>что-то слышал, но ничего определенного припомнить не могу</c:v>
                </c:pt>
                <c:pt idx="3">
                  <c:v>ничего не знаю об этом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4</c:v>
                </c:pt>
                <c:pt idx="1">
                  <c:v>18</c:v>
                </c:pt>
                <c:pt idx="2">
                  <c:v>33</c:v>
                </c:pt>
                <c:pt idx="3">
                  <c:v>45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D138-4F29-81B5-C6BB2605692C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Деловая</c:v>
                </c:pt>
              </c:strCache>
            </c:strRef>
          </c:tx>
          <c:spPr>
            <a:solidFill>
              <a:schemeClr val="accent2"/>
            </a:solidFill>
            <a:ln>
              <a:solidFill>
                <a:schemeClr val="bg1"/>
              </a:solidFill>
            </a:ln>
          </c:spPr>
          <c:invertIfNegative val="0"/>
          <c:dPt>
            <c:idx val="3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4-D138-4F29-81B5-C6BB2605692C}"/>
              </c:ext>
            </c:extLst>
          </c:dPt>
          <c:dLbls>
            <c:spPr>
              <a:noFill/>
              <a:ln>
                <a:noFill/>
              </a:ln>
              <a:effectLst/>
            </c:sp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Лист1!$A$2:$A$5</c:f>
              <c:strCache>
                <c:ptCount val="4"/>
                <c:pt idx="0">
                  <c:v>известно, постоянно слежу за этим</c:v>
                </c:pt>
                <c:pt idx="1">
                  <c:v>известно, но специально не слежу за этим</c:v>
                </c:pt>
                <c:pt idx="2">
                  <c:v>что-то слышал, но ничего определенного припомнить не могу</c:v>
                </c:pt>
                <c:pt idx="3">
                  <c:v>ничего не знаю об этом</c:v>
                </c:pt>
              </c:strCache>
            </c:strRef>
          </c:cat>
          <c:val>
            <c:numRef>
              <c:f>Лист1!$C$2:$C$5</c:f>
              <c:numCache>
                <c:formatCode>General</c:formatCode>
                <c:ptCount val="4"/>
                <c:pt idx="0">
                  <c:v>7</c:v>
                </c:pt>
                <c:pt idx="1">
                  <c:v>17</c:v>
                </c:pt>
                <c:pt idx="2">
                  <c:v>37</c:v>
                </c:pt>
                <c:pt idx="3">
                  <c:v>39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D138-4F29-81B5-C6BB2605692C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86018688"/>
        <c:axId val="86065536"/>
      </c:barChart>
      <c:catAx>
        <c:axId val="86018688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86065536"/>
        <c:crosses val="autoZero"/>
        <c:auto val="1"/>
        <c:lblAlgn val="ctr"/>
        <c:lblOffset val="100"/>
        <c:noMultiLvlLbl val="0"/>
      </c:catAx>
      <c:valAx>
        <c:axId val="86065536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extTo"/>
        <c:crossAx val="86018688"/>
        <c:crosses val="autoZero"/>
        <c:crossBetween val="between"/>
      </c:valAx>
    </c:plotArea>
    <c:legend>
      <c:legendPos val="l"/>
      <c:overlay val="0"/>
    </c:legend>
    <c:plotVisOnly val="1"/>
    <c:dispBlanksAs val="gap"/>
    <c:showDLblsOverMax val="0"/>
  </c:chart>
  <c:txPr>
    <a:bodyPr/>
    <a:lstStyle/>
    <a:p>
      <a:pPr>
        <a:defRPr sz="1000">
          <a:latin typeface="Calibri" panose="020F0502020204030204" pitchFamily="34" charset="0"/>
          <a:cs typeface="Calibri" panose="020F0502020204030204" pitchFamily="34" charset="0"/>
        </a:defRPr>
      </a:pPr>
      <a:endParaRPr lang="ru-RU"/>
    </a:p>
  </c:txPr>
  <c:externalData r:id="rId1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4"/>
    </mc:Choice>
    <mc:Fallback>
      <c:style val="4"/>
    </mc:Fallback>
  </mc:AlternateContent>
  <c:chart>
    <c:autoTitleDeleted val="1"/>
    <c:plotArea>
      <c:layout>
        <c:manualLayout>
          <c:layoutTarget val="inner"/>
          <c:xMode val="edge"/>
          <c:yMode val="edge"/>
          <c:x val="0.44953013615600595"/>
          <c:y val="0.17294842803136146"/>
          <c:w val="0.5504698638439941"/>
          <c:h val="0.77207222169311207"/>
        </c:manualLayout>
      </c:layout>
      <c:barChart>
        <c:barDir val="bar"/>
        <c:grouping val="percentStacked"/>
        <c:varyColors val="0"/>
        <c:ser>
          <c:idx val="0"/>
          <c:order val="0"/>
          <c:tx>
            <c:strRef>
              <c:f>'v20'!$O$41</c:f>
              <c:strCache>
                <c:ptCount val="1"/>
                <c:pt idx="0">
                  <c:v>очень эффективная</c:v>
                </c:pt>
              </c:strCache>
            </c:strRef>
          </c:tx>
          <c:spPr>
            <a:solidFill>
              <a:schemeClr val="accent2">
                <a:shade val="53000"/>
              </a:schemeClr>
            </a:solidFill>
            <a:ln w="6350" cap="flat" cmpd="sng" algn="ctr">
              <a:solidFill>
                <a:schemeClr val="lt1"/>
              </a:solidFill>
              <a:prstDash val="solid"/>
              <a:round/>
            </a:ln>
            <a:effectLst/>
          </c:spPr>
          <c:invertIfNegative val="0"/>
          <c:dPt>
            <c:idx val="4"/>
            <c:invertIfNegative val="0"/>
            <c:bubble3D val="0"/>
            <c:spPr>
              <a:solidFill>
                <a:schemeClr val="accent2">
                  <a:shade val="53000"/>
                </a:schemeClr>
              </a:solidFill>
              <a:ln w="6350" cap="flat" cmpd="sng" algn="ctr">
                <a:solidFill>
                  <a:schemeClr val="lt1"/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3-8635-467B-AEAD-06D360B41B31}"/>
              </c:ext>
            </c:extLst>
          </c:dPt>
          <c:dPt>
            <c:idx val="5"/>
            <c:invertIfNegative val="0"/>
            <c:bubble3D val="0"/>
            <c:spPr>
              <a:solidFill>
                <a:schemeClr val="accent2">
                  <a:shade val="53000"/>
                </a:schemeClr>
              </a:solidFill>
              <a:ln w="6350" cap="flat" cmpd="sng" algn="ctr">
                <a:solidFill>
                  <a:schemeClr val="lt1"/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5-8635-467B-AEAD-06D360B41B31}"/>
              </c:ext>
            </c:extLst>
          </c:dPt>
          <c:dPt>
            <c:idx val="6"/>
            <c:invertIfNegative val="0"/>
            <c:bubble3D val="0"/>
            <c:spPr>
              <a:solidFill>
                <a:schemeClr val="accent2">
                  <a:shade val="53000"/>
                </a:schemeClr>
              </a:solidFill>
              <a:ln w="6350" cap="flat" cmpd="sng" algn="ctr">
                <a:solidFill>
                  <a:schemeClr val="lt1"/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5-82FE-4D87-8216-966C9B7421E5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prstDash val="solid"/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'v20'!$N$42:$N$48</c:f>
              <c:strCache>
                <c:ptCount val="7"/>
                <c:pt idx="0">
                  <c:v>Упрощение процедуры предоставления услуг органами власти</c:v>
                </c:pt>
                <c:pt idx="1">
                  <c:v>Ужесточение наказания за коррупцию</c:v>
                </c:pt>
                <c:pt idx="2">
                  <c:v>Информирование граждан и организаций о возможностях противостояния коррупции</c:v>
                </c:pt>
                <c:pt idx="4">
                  <c:v>Регламентирование подарков должностным лицам</c:v>
                </c:pt>
                <c:pt idx="5">
                  <c:v>Повышение зарплат государственным и муниципальным служащим</c:v>
                </c:pt>
                <c:pt idx="6">
                  <c:v>Создание специального органа власти по борьбе с коррупцией</c:v>
                </c:pt>
              </c:strCache>
            </c:strRef>
          </c:cat>
          <c:val>
            <c:numRef>
              <c:f>'v20'!$O$42:$O$48</c:f>
              <c:numCache>
                <c:formatCode>0</c:formatCode>
                <c:ptCount val="7"/>
                <c:pt idx="0">
                  <c:v>38</c:v>
                </c:pt>
                <c:pt idx="1">
                  <c:v>47</c:v>
                </c:pt>
                <c:pt idx="2">
                  <c:v>28</c:v>
                </c:pt>
                <c:pt idx="4">
                  <c:v>9</c:v>
                </c:pt>
                <c:pt idx="5">
                  <c:v>13</c:v>
                </c:pt>
                <c:pt idx="6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CC2-4286-9C10-3A9D430125CF}"/>
            </c:ext>
          </c:extLst>
        </c:ser>
        <c:ser>
          <c:idx val="1"/>
          <c:order val="1"/>
          <c:tx>
            <c:strRef>
              <c:f>'v20'!$P$41</c:f>
              <c:strCache>
                <c:ptCount val="1"/>
                <c:pt idx="0">
                  <c:v>скорее эффективная</c:v>
                </c:pt>
              </c:strCache>
            </c:strRef>
          </c:tx>
          <c:spPr>
            <a:solidFill>
              <a:schemeClr val="accent2">
                <a:shade val="76000"/>
              </a:schemeClr>
            </a:solidFill>
            <a:ln w="6350" cap="flat" cmpd="sng" algn="ctr">
              <a:solidFill>
                <a:schemeClr val="lt1"/>
              </a:solidFill>
              <a:prstDash val="solid"/>
              <a:round/>
            </a:ln>
            <a:effectLst/>
          </c:spPr>
          <c:invertIfNegative val="0"/>
          <c:dPt>
            <c:idx val="4"/>
            <c:invertIfNegative val="0"/>
            <c:bubble3D val="0"/>
            <c:spPr>
              <a:solidFill>
                <a:schemeClr val="accent2">
                  <a:shade val="76000"/>
                </a:schemeClr>
              </a:solidFill>
              <a:ln w="6350" cap="flat" cmpd="sng" algn="ctr">
                <a:solidFill>
                  <a:schemeClr val="lt1"/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9-8635-467B-AEAD-06D360B41B31}"/>
              </c:ext>
            </c:extLst>
          </c:dPt>
          <c:dPt>
            <c:idx val="5"/>
            <c:invertIfNegative val="0"/>
            <c:bubble3D val="0"/>
            <c:spPr>
              <a:solidFill>
                <a:schemeClr val="accent2">
                  <a:shade val="76000"/>
                </a:schemeClr>
              </a:solidFill>
              <a:ln w="6350" cap="flat" cmpd="sng" algn="ctr">
                <a:solidFill>
                  <a:schemeClr val="lt1"/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B-8635-467B-AEAD-06D360B41B31}"/>
              </c:ext>
            </c:extLst>
          </c:dPt>
          <c:dPt>
            <c:idx val="6"/>
            <c:invertIfNegative val="0"/>
            <c:bubble3D val="0"/>
            <c:spPr>
              <a:solidFill>
                <a:schemeClr val="accent2">
                  <a:shade val="76000"/>
                </a:schemeClr>
              </a:solidFill>
              <a:ln w="6350" cap="flat" cmpd="sng" algn="ctr">
                <a:solidFill>
                  <a:schemeClr val="lt1"/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B-82FE-4D87-8216-966C9B7421E5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prstDash val="solid"/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'v20'!$N$42:$N$48</c:f>
              <c:strCache>
                <c:ptCount val="7"/>
                <c:pt idx="0">
                  <c:v>Упрощение процедуры предоставления услуг органами власти</c:v>
                </c:pt>
                <c:pt idx="1">
                  <c:v>Ужесточение наказания за коррупцию</c:v>
                </c:pt>
                <c:pt idx="2">
                  <c:v>Информирование граждан и организаций о возможностях противостояния коррупции</c:v>
                </c:pt>
                <c:pt idx="4">
                  <c:v>Регламентирование подарков должностным лицам</c:v>
                </c:pt>
                <c:pt idx="5">
                  <c:v>Повышение зарплат государственным и муниципальным служащим</c:v>
                </c:pt>
                <c:pt idx="6">
                  <c:v>Создание специального органа власти по борьбе с коррупцией</c:v>
                </c:pt>
              </c:strCache>
            </c:strRef>
          </c:cat>
          <c:val>
            <c:numRef>
              <c:f>'v20'!$P$42:$P$48</c:f>
              <c:numCache>
                <c:formatCode>0</c:formatCode>
                <c:ptCount val="7"/>
                <c:pt idx="0">
                  <c:v>52</c:v>
                </c:pt>
                <c:pt idx="1">
                  <c:v>35</c:v>
                </c:pt>
                <c:pt idx="2">
                  <c:v>54</c:v>
                </c:pt>
                <c:pt idx="4">
                  <c:v>32</c:v>
                </c:pt>
                <c:pt idx="5">
                  <c:v>32</c:v>
                </c:pt>
                <c:pt idx="6">
                  <c:v>40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CC2-4286-9C10-3A9D430125CF}"/>
            </c:ext>
          </c:extLst>
        </c:ser>
        <c:ser>
          <c:idx val="2"/>
          <c:order val="2"/>
          <c:tx>
            <c:strRef>
              <c:f>'v20'!$Q$41</c:f>
              <c:strCache>
                <c:ptCount val="1"/>
                <c:pt idx="0">
                  <c:v>скорее неэффективная</c:v>
                </c:pt>
              </c:strCache>
            </c:strRef>
          </c:tx>
          <c:spPr>
            <a:solidFill>
              <a:srgbClr val="FFD5D5"/>
            </a:solidFill>
            <a:ln w="6350" cap="flat" cmpd="sng" algn="ctr">
              <a:solidFill>
                <a:schemeClr val="lt1"/>
              </a:solidFill>
              <a:prstDash val="solid"/>
              <a:round/>
            </a:ln>
            <a:effectLst/>
          </c:spPr>
          <c:invertIfNegative val="0"/>
          <c:dPt>
            <c:idx val="4"/>
            <c:invertIfNegative val="0"/>
            <c:bubble3D val="0"/>
            <c:spPr>
              <a:solidFill>
                <a:srgbClr val="FFD5D5"/>
              </a:solidFill>
              <a:ln w="6350" cap="flat" cmpd="sng" algn="ctr">
                <a:solidFill>
                  <a:schemeClr val="lt1"/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F-8635-467B-AEAD-06D360B41B31}"/>
              </c:ext>
            </c:extLst>
          </c:dPt>
          <c:dPt>
            <c:idx val="5"/>
            <c:invertIfNegative val="0"/>
            <c:bubble3D val="0"/>
            <c:spPr>
              <a:solidFill>
                <a:srgbClr val="FFD5D5"/>
              </a:solidFill>
              <a:ln w="6350" cap="flat" cmpd="sng" algn="ctr">
                <a:solidFill>
                  <a:schemeClr val="lt1"/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11-8635-467B-AEAD-06D360B41B31}"/>
              </c:ext>
            </c:extLst>
          </c:dPt>
          <c:dPt>
            <c:idx val="6"/>
            <c:invertIfNegative val="0"/>
            <c:bubble3D val="0"/>
            <c:spPr>
              <a:solidFill>
                <a:srgbClr val="FFD5D5"/>
              </a:solidFill>
              <a:ln w="6350" cap="flat" cmpd="sng" algn="ctr">
                <a:solidFill>
                  <a:schemeClr val="lt1"/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11-82FE-4D87-8216-966C9B7421E5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prstDash val="solid"/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'v20'!$N$42:$N$48</c:f>
              <c:strCache>
                <c:ptCount val="7"/>
                <c:pt idx="0">
                  <c:v>Упрощение процедуры предоставления услуг органами власти</c:v>
                </c:pt>
                <c:pt idx="1">
                  <c:v>Ужесточение наказания за коррупцию</c:v>
                </c:pt>
                <c:pt idx="2">
                  <c:v>Информирование граждан и организаций о возможностях противостояния коррупции</c:v>
                </c:pt>
                <c:pt idx="4">
                  <c:v>Регламентирование подарков должностным лицам</c:v>
                </c:pt>
                <c:pt idx="5">
                  <c:v>Повышение зарплат государственным и муниципальным служащим</c:v>
                </c:pt>
                <c:pt idx="6">
                  <c:v>Создание специального органа власти по борьбе с коррупцией</c:v>
                </c:pt>
              </c:strCache>
            </c:strRef>
          </c:cat>
          <c:val>
            <c:numRef>
              <c:f>'v20'!$Q$42:$Q$48</c:f>
              <c:numCache>
                <c:formatCode>0</c:formatCode>
                <c:ptCount val="7"/>
                <c:pt idx="0">
                  <c:v>6</c:v>
                </c:pt>
                <c:pt idx="1">
                  <c:v>11</c:v>
                </c:pt>
                <c:pt idx="2">
                  <c:v>12</c:v>
                </c:pt>
                <c:pt idx="4">
                  <c:v>30</c:v>
                </c:pt>
                <c:pt idx="5">
                  <c:v>31</c:v>
                </c:pt>
                <c:pt idx="6">
                  <c:v>27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2CC2-4286-9C10-3A9D430125CF}"/>
            </c:ext>
          </c:extLst>
        </c:ser>
        <c:ser>
          <c:idx val="3"/>
          <c:order val="3"/>
          <c:tx>
            <c:strRef>
              <c:f>'v20'!$R$41</c:f>
              <c:strCache>
                <c:ptCount val="1"/>
                <c:pt idx="0">
                  <c:v>абсолютно неэффективная/ контрэффективная</c:v>
                </c:pt>
              </c:strCache>
            </c:strRef>
          </c:tx>
          <c:spPr>
            <a:solidFill>
              <a:srgbClr val="FF9999"/>
            </a:solidFill>
            <a:ln w="6350" cap="flat" cmpd="sng" algn="ctr">
              <a:solidFill>
                <a:schemeClr val="lt1"/>
              </a:solidFill>
              <a:prstDash val="solid"/>
              <a:round/>
            </a:ln>
            <a:effectLst/>
          </c:spPr>
          <c:invertIfNegative val="0"/>
          <c:dPt>
            <c:idx val="4"/>
            <c:invertIfNegative val="0"/>
            <c:bubble3D val="0"/>
            <c:spPr>
              <a:solidFill>
                <a:srgbClr val="FF9999"/>
              </a:solidFill>
              <a:ln w="6350" cap="flat" cmpd="sng" algn="ctr">
                <a:solidFill>
                  <a:schemeClr val="lt1"/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15-8635-467B-AEAD-06D360B41B31}"/>
              </c:ext>
            </c:extLst>
          </c:dPt>
          <c:dPt>
            <c:idx val="5"/>
            <c:invertIfNegative val="0"/>
            <c:bubble3D val="0"/>
            <c:spPr>
              <a:solidFill>
                <a:srgbClr val="FF9999"/>
              </a:solidFill>
              <a:ln w="6350" cap="flat" cmpd="sng" algn="ctr">
                <a:solidFill>
                  <a:schemeClr val="lt1"/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17-8635-467B-AEAD-06D360B41B31}"/>
              </c:ext>
            </c:extLst>
          </c:dPt>
          <c:dPt>
            <c:idx val="6"/>
            <c:invertIfNegative val="0"/>
            <c:bubble3D val="0"/>
            <c:spPr>
              <a:solidFill>
                <a:srgbClr val="FF9999"/>
              </a:solidFill>
              <a:ln w="6350" cap="flat" cmpd="sng" algn="ctr">
                <a:solidFill>
                  <a:schemeClr val="lt1"/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17-82FE-4D87-8216-966C9B7421E5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prstDash val="solid"/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'v20'!$N$42:$N$48</c:f>
              <c:strCache>
                <c:ptCount val="7"/>
                <c:pt idx="0">
                  <c:v>Упрощение процедуры предоставления услуг органами власти</c:v>
                </c:pt>
                <c:pt idx="1">
                  <c:v>Ужесточение наказания за коррупцию</c:v>
                </c:pt>
                <c:pt idx="2">
                  <c:v>Информирование граждан и организаций о возможностях противостояния коррупции</c:v>
                </c:pt>
                <c:pt idx="4">
                  <c:v>Регламентирование подарков должностным лицам</c:v>
                </c:pt>
                <c:pt idx="5">
                  <c:v>Повышение зарплат государственным и муниципальным служащим</c:v>
                </c:pt>
                <c:pt idx="6">
                  <c:v>Создание специального органа власти по борьбе с коррупцией</c:v>
                </c:pt>
              </c:strCache>
            </c:strRef>
          </c:cat>
          <c:val>
            <c:numRef>
              <c:f>'v20'!$R$42:$R$48</c:f>
              <c:numCache>
                <c:formatCode>0</c:formatCode>
                <c:ptCount val="7"/>
                <c:pt idx="0">
                  <c:v>3</c:v>
                </c:pt>
                <c:pt idx="1">
                  <c:v>5</c:v>
                </c:pt>
                <c:pt idx="2">
                  <c:v>5</c:v>
                </c:pt>
                <c:pt idx="4">
                  <c:v>23</c:v>
                </c:pt>
                <c:pt idx="5">
                  <c:v>22</c:v>
                </c:pt>
                <c:pt idx="6">
                  <c:v>18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2CC2-4286-9C10-3A9D430125CF}"/>
            </c:ext>
          </c:extLst>
        </c:ser>
        <c:ser>
          <c:idx val="4"/>
          <c:order val="4"/>
          <c:tx>
            <c:strRef>
              <c:f>'v20'!$S$41</c:f>
              <c:strCache>
                <c:ptCount val="1"/>
                <c:pt idx="0">
                  <c:v>затрудняюсь ответить</c:v>
                </c:pt>
              </c:strCache>
            </c:strRef>
          </c:tx>
          <c:spPr>
            <a:solidFill>
              <a:schemeClr val="accent6">
                <a:lumMod val="20000"/>
                <a:lumOff val="80000"/>
              </a:schemeClr>
            </a:solidFill>
            <a:ln w="6350" cap="flat" cmpd="sng" algn="ctr">
              <a:solidFill>
                <a:schemeClr val="lt1"/>
              </a:solidFill>
              <a:prstDash val="solid"/>
              <a:round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6">
                  <a:lumMod val="20000"/>
                  <a:lumOff val="80000"/>
                </a:schemeClr>
              </a:solidFill>
              <a:ln w="6350" cap="flat" cmpd="sng" algn="ctr">
                <a:solidFill>
                  <a:schemeClr val="lt1"/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19-8635-467B-AEAD-06D360B41B31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6">
                  <a:lumMod val="20000"/>
                  <a:lumOff val="80000"/>
                </a:schemeClr>
              </a:solidFill>
              <a:ln w="6350" cap="flat" cmpd="sng" algn="ctr">
                <a:solidFill>
                  <a:schemeClr val="lt1"/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1B-8635-467B-AEAD-06D360B41B31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6">
                  <a:lumMod val="20000"/>
                  <a:lumOff val="80000"/>
                </a:schemeClr>
              </a:solidFill>
              <a:ln w="6350" cap="flat" cmpd="sng" algn="ctr">
                <a:solidFill>
                  <a:schemeClr val="lt1"/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1D-8635-467B-AEAD-06D360B41B31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prstDash val="solid"/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'v20'!$N$42:$N$48</c:f>
              <c:strCache>
                <c:ptCount val="7"/>
                <c:pt idx="0">
                  <c:v>Упрощение процедуры предоставления услуг органами власти</c:v>
                </c:pt>
                <c:pt idx="1">
                  <c:v>Ужесточение наказания за коррупцию</c:v>
                </c:pt>
                <c:pt idx="2">
                  <c:v>Информирование граждан и организаций о возможностях противостояния коррупции</c:v>
                </c:pt>
                <c:pt idx="4">
                  <c:v>Регламентирование подарков должностным лицам</c:v>
                </c:pt>
                <c:pt idx="5">
                  <c:v>Повышение зарплат государственным и муниципальным служащим</c:v>
                </c:pt>
                <c:pt idx="6">
                  <c:v>Создание специального органа власти по борьбе с коррупцией</c:v>
                </c:pt>
              </c:strCache>
            </c:strRef>
          </c:cat>
          <c:val>
            <c:numRef>
              <c:f>'v20'!$S$42:$S$48</c:f>
              <c:numCache>
                <c:formatCode>0</c:formatCode>
                <c:ptCount val="7"/>
                <c:pt idx="0">
                  <c:v>2</c:v>
                </c:pt>
                <c:pt idx="1">
                  <c:v>2</c:v>
                </c:pt>
                <c:pt idx="2">
                  <c:v>1</c:v>
                </c:pt>
                <c:pt idx="4">
                  <c:v>6</c:v>
                </c:pt>
                <c:pt idx="5">
                  <c:v>2</c:v>
                </c:pt>
                <c:pt idx="6">
                  <c:v>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2CC2-4286-9C10-3A9D430125C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40"/>
        <c:overlap val="100"/>
        <c:axId val="86122496"/>
        <c:axId val="99254272"/>
      </c:barChart>
      <c:catAx>
        <c:axId val="86122496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6350" cap="flat" cmpd="sng" algn="ctr">
            <a:solidFill>
              <a:schemeClr val="tx1">
                <a:tint val="75000"/>
              </a:schemeClr>
            </a:solidFill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pPr>
            <a:endParaRPr lang="ru-RU"/>
          </a:p>
        </c:txPr>
        <c:crossAx val="99254272"/>
        <c:crosses val="autoZero"/>
        <c:auto val="1"/>
        <c:lblAlgn val="ctr"/>
        <c:lblOffset val="100"/>
        <c:noMultiLvlLbl val="0"/>
      </c:catAx>
      <c:valAx>
        <c:axId val="99254272"/>
        <c:scaling>
          <c:orientation val="minMax"/>
        </c:scaling>
        <c:delete val="1"/>
        <c:axPos val="t"/>
        <c:numFmt formatCode="0%" sourceLinked="1"/>
        <c:majorTickMark val="none"/>
        <c:minorTickMark val="none"/>
        <c:tickLblPos val="nextTo"/>
        <c:crossAx val="861224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tx1"/>
              </a:solidFill>
              <a:latin typeface="Calibri" panose="020F0502020204030204" pitchFamily="34" charset="0"/>
              <a:ea typeface="+mn-ea"/>
              <a:cs typeface="Calibri" panose="020F0502020204030204" pitchFamily="34" charset="0"/>
            </a:defRPr>
          </a:pPr>
          <a:endParaRPr lang="ru-RU"/>
        </a:p>
      </c:txPr>
    </c:legend>
    <c:plotVisOnly val="1"/>
    <c:dispBlanksAs val="gap"/>
    <c:showDLblsOverMax val="0"/>
  </c:chart>
  <c:spPr>
    <a:noFill/>
    <a:ln w="6350" cap="flat" cmpd="sng" algn="ctr">
      <a:noFill/>
      <a:prstDash val="solid"/>
      <a:miter lim="800000"/>
    </a:ln>
    <a:effectLst/>
  </c:spPr>
  <c:txPr>
    <a:bodyPr/>
    <a:lstStyle/>
    <a:p>
      <a:pPr>
        <a:defRPr sz="1000">
          <a:latin typeface="Calibri" panose="020F0502020204030204" pitchFamily="34" charset="0"/>
          <a:cs typeface="Calibri" panose="020F0502020204030204" pitchFamily="34" charset="0"/>
        </a:defRPr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withinLinear" id="18">
  <a:schemeClr val="accent5"/>
</cs:colorStyle>
</file>

<file path=ppt/charts/colors13.xml><?xml version="1.0" encoding="utf-8"?>
<cs:colorStyle xmlns:cs="http://schemas.microsoft.com/office/drawing/2012/chartStyle" xmlns:a="http://schemas.openxmlformats.org/drawingml/2006/main" meth="withinLinear" id="15">
  <a:schemeClr val="accent2"/>
</cs:colorStyle>
</file>

<file path=ppt/charts/colors14.xml><?xml version="1.0" encoding="utf-8"?>
<cs:colorStyle xmlns:cs="http://schemas.microsoft.com/office/drawing/2012/chartStyle" xmlns:a="http://schemas.openxmlformats.org/drawingml/2006/main" meth="withinLinear" id="15">
  <a:schemeClr val="accent2"/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102">
  <cs:axisTitle>
    <cs:lnRef idx="0"/>
    <cs:fillRef idx="0"/>
    <cs:effectRef idx="0"/>
    <cs:fontRef idx="minor">
      <a:schemeClr val="tx1"/>
    </cs:fontRef>
    <cs:defRPr sz="1000" b="1" kern="1200"/>
  </cs:axisTitle>
  <cs:category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categoryAxis>
  <cs:chartArea mods="allowNoFillOverride allowNoLineOverride">
    <cs:lnRef idx="1">
      <a:schemeClr val="tx1">
        <a:tint val="75000"/>
      </a:schemeClr>
    </cs:lnRef>
    <cs:fillRef idx="1">
      <a:schemeClr val="bg1"/>
    </cs:fillRef>
    <cs:effectRef idx="0"/>
    <cs:fontRef idx="minor">
      <a:schemeClr val="tx1"/>
    </cs:fontRef>
    <cs:spPr>
      <a:ln>
        <a:round/>
      </a:ln>
    </cs:spPr>
    <cs:defRPr sz="1000" kern="1200"/>
  </cs:chartArea>
  <cs:dataLabel>
    <cs:lnRef idx="0"/>
    <cs:fillRef idx="0"/>
    <cs:effectRef idx="0"/>
    <cs:fontRef idx="minor">
      <a:schemeClr val="tx1"/>
    </cs:fontRef>
    <cs:defRPr sz="1000" kern="1200"/>
  </cs:dataLabel>
  <cs:dataLabelCallout>
    <cs:lnRef idx="0"/>
    <cs:fillRef idx="0"/>
    <cs:effectRef idx="0"/>
    <cs:fontRef idx="minor">
      <a:schemeClr val="dk1"/>
    </cs:fontRef>
    <cs:spPr>
      <a:solidFill>
        <a:schemeClr val="lt1"/>
      </a:solidFill>
      <a:ln>
        <a:solidFill>
          <a:schemeClr val="dk1">
            <a:lumMod val="65000"/>
            <a:lumOff val="35000"/>
          </a:schemeClr>
        </a:solidFill>
      </a:ln>
    </cs:spPr>
    <cs:defRPr sz="1000" kern="1200"/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1">
      <cs:styleClr val="auto"/>
    </cs:lnRef>
    <cs:lineWidthScale>3</cs:lineWidthScale>
    <cs:fillRef idx="0"/>
    <cs:effectRef idx="0"/>
    <cs:fontRef idx="minor">
      <a:schemeClr val="tx1"/>
    </cs:fontRef>
    <cs:spPr>
      <a:ln cap="rnd">
        <a:round/>
      </a:ln>
    </cs:spPr>
  </cs:dataPointLine>
  <cs:dataPointMarker>
    <cs:lnRef idx="1">
      <cs:styleClr val="auto"/>
    </cs:lnRef>
    <cs:fillRef idx="1">
      <cs:styleClr val="auto"/>
    </cs:fillRef>
    <cs:effectRef idx="0"/>
    <cs:fontRef idx="minor">
      <a:schemeClr val="tx1"/>
    </cs:fontRef>
    <cs:spPr>
      <a:ln>
        <a:round/>
      </a:ln>
    </cs:spPr>
  </cs:dataPointMarker>
  <cs:dataPointMarkerLayout/>
  <cs:dataPointWireframe>
    <cs:lnRef idx="1">
      <cs:styleClr val="auto"/>
    </cs:lnRef>
    <cs:fillRef idx="0"/>
    <cs:effectRef idx="0"/>
    <cs:fontRef idx="minor">
      <a:schemeClr val="tx1"/>
    </cs:fontRef>
    <cs:spPr>
      <a:ln>
        <a:round/>
      </a:ln>
    </cs:spPr>
  </cs:dataPointWireframe>
  <cs:dataTable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dataTable>
  <cs:downBar>
    <cs:lnRef idx="1">
      <a:schemeClr val="tx1"/>
    </cs:lnRef>
    <cs:fillRef idx="1">
      <a:schemeClr val="dk1">
        <a:tint val="95000"/>
      </a:schemeClr>
    </cs:fillRef>
    <cs:effectRef idx="0"/>
    <cs:fontRef idx="minor">
      <a:schemeClr val="tx1"/>
    </cs:fontRef>
    <cs:spPr>
      <a:ln>
        <a:round/>
      </a:ln>
    </cs:spPr>
  </cs:downBar>
  <cs:drop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dropLine>
  <cs:errorBar>
    <cs:lnRef idx="1">
      <a:schemeClr val="tx1"/>
    </cs:lnRef>
    <cs:fillRef idx="1">
      <a:schemeClr val="tx1"/>
    </cs:fillRef>
    <cs:effectRef idx="0"/>
    <cs:fontRef idx="minor">
      <a:schemeClr val="tx1"/>
    </cs:fontRef>
    <cs:spPr>
      <a:ln>
        <a:round/>
      </a:ln>
    </cs:spPr>
  </cs:errorBar>
  <cs:flo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floor>
  <cs:gridlineMaj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gridlineMajor>
  <cs:gridlineMinor>
    <cs:lnRef idx="1">
      <a:schemeClr val="tx1">
        <a:tint val="50000"/>
      </a:schemeClr>
    </cs:lnRef>
    <cs:fillRef idx="0"/>
    <cs:effectRef idx="0"/>
    <cs:fontRef idx="minor">
      <a:schemeClr val="tx1"/>
    </cs:fontRef>
    <cs:spPr>
      <a:ln>
        <a:round/>
      </a:ln>
    </cs:spPr>
  </cs:gridlineMinor>
  <cs:hiLo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hiLoLine>
  <cs:leader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leaderLine>
  <cs:legend>
    <cs:lnRef idx="0"/>
    <cs:fillRef idx="0"/>
    <cs:effectRef idx="0"/>
    <cs:fontRef idx="minor">
      <a:schemeClr val="tx1"/>
    </cs:fontRef>
    <cs:defRPr sz="1000" kern="1200"/>
  </cs:legend>
  <cs:plotArea mods="allowNoFillOverride allowNoLineOverride">
    <cs:lnRef idx="0"/>
    <cs:fillRef idx="1">
      <a:schemeClr val="bg1"/>
    </cs:fillRef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seriesAxis>
  <cs:series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seriesLine>
  <cs:title>
    <cs:lnRef idx="0"/>
    <cs:fillRef idx="0"/>
    <cs:effectRef idx="0"/>
    <cs:fontRef idx="minor">
      <a:schemeClr val="tx1"/>
    </cs:fontRef>
    <cs:defRPr sz="1800" b="1" kern="1200"/>
  </cs:title>
  <cs:trendline>
    <cs:lnRef idx="1">
      <a:schemeClr val="tx1"/>
    </cs:lnRef>
    <cs:fillRef idx="0"/>
    <cs:effectRef idx="0"/>
    <cs:fontRef idx="minor">
      <a:schemeClr val="tx1"/>
    </cs:fontRef>
    <cs:spPr>
      <a:ln cap="rnd">
        <a:round/>
      </a:ln>
    </cs:spPr>
  </cs:trendline>
  <cs:trendlineLabel>
    <cs:lnRef idx="0"/>
    <cs:fillRef idx="0"/>
    <cs:effectRef idx="0"/>
    <cs:fontRef idx="minor">
      <a:schemeClr val="tx1"/>
    </cs:fontRef>
    <cs:defRPr sz="1000" kern="1200"/>
  </cs:trendlineLabel>
  <cs:upBar>
    <cs:lnRef idx="1">
      <a:schemeClr val="tx1"/>
    </cs:lnRef>
    <cs:fillRef idx="1">
      <a:schemeClr val="dk1">
        <a:tint val="5000"/>
      </a:schemeClr>
    </cs:fillRef>
    <cs:effectRef idx="0"/>
    <cs:fontRef idx="minor">
      <a:schemeClr val="tx1"/>
    </cs:fontRef>
    <cs:spPr>
      <a:ln>
        <a:round/>
      </a:ln>
    </cs:spPr>
  </cs:upBar>
  <cs:value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valueAxis>
  <cs:wall>
    <cs:lnRef idx="0"/>
    <cs:fillRef idx="0"/>
    <cs:effectRef idx="0"/>
    <cs:fontRef idx="minor">
      <a:schemeClr val="tx1"/>
    </cs:fontRef>
  </cs:wall>
</cs:chartStyle>
</file>

<file path=ppt/charts/style14.xml><?xml version="1.0" encoding="utf-8"?>
<cs:chartStyle xmlns:cs="http://schemas.microsoft.com/office/drawing/2012/chartStyle" xmlns:a="http://schemas.openxmlformats.org/drawingml/2006/main" id="110">
  <cs:axisTitle>
    <cs:lnRef idx="0"/>
    <cs:fillRef idx="0"/>
    <cs:effectRef idx="0"/>
    <cs:fontRef idx="minor">
      <a:schemeClr val="tx1"/>
    </cs:fontRef>
    <cs:defRPr sz="1000" b="1" kern="1200"/>
  </cs:axisTitle>
  <cs:category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categoryAxis>
  <cs:chartArea mods="allowNoFillOverride allowNoLineOverride">
    <cs:lnRef idx="1">
      <a:schemeClr val="tx1">
        <a:tint val="75000"/>
      </a:schemeClr>
    </cs:lnRef>
    <cs:fillRef idx="1">
      <a:schemeClr val="bg1"/>
    </cs:fillRef>
    <cs:effectRef idx="0"/>
    <cs:fontRef idx="minor">
      <a:schemeClr val="tx1"/>
    </cs:fontRef>
    <cs:spPr>
      <a:ln>
        <a:round/>
      </a:ln>
    </cs:spPr>
    <cs:defRPr sz="1000" kern="1200"/>
  </cs:chartArea>
  <cs:dataLabel>
    <cs:lnRef idx="0"/>
    <cs:fillRef idx="0"/>
    <cs:effectRef idx="0"/>
    <cs:fontRef idx="minor">
      <a:schemeClr val="tx1"/>
    </cs:fontRef>
    <cs:defRPr sz="1000" kern="1200"/>
  </cs:dataLabel>
  <cs:dataLabelCallout>
    <cs:lnRef idx="0"/>
    <cs:fillRef idx="0"/>
    <cs:effectRef idx="0"/>
    <cs:fontRef idx="minor">
      <a:schemeClr val="dk1"/>
    </cs:fontRef>
    <cs:spPr>
      <a:solidFill>
        <a:schemeClr val="lt1"/>
      </a:solidFill>
      <a:ln>
        <a:solidFill>
          <a:schemeClr val="dk1">
            <a:lumMod val="65000"/>
            <a:lumOff val="35000"/>
          </a:schemeClr>
        </a:solidFill>
      </a:ln>
    </cs:spPr>
    <cs:defRPr sz="1000" kern="1200"/>
  </cs:dataLabelCallout>
  <cs:dataPoint>
    <cs:lnRef idx="1">
      <a:schemeClr val="lt1"/>
    </cs:lnRef>
    <cs:fillRef idx="1">
      <cs:styleClr val="auto"/>
    </cs:fillRef>
    <cs:effectRef idx="1">
      <a:schemeClr val="dk1"/>
    </cs:effectRef>
    <cs:fontRef idx="minor">
      <a:schemeClr val="tx1"/>
    </cs:fontRef>
    <cs:spPr>
      <a:ln>
        <a:round/>
      </a:ln>
    </cs:spPr>
  </cs:dataPoint>
  <cs:dataPoint3D>
    <cs:lnRef idx="1">
      <a:schemeClr val="lt1"/>
    </cs:lnRef>
    <cs:fillRef idx="1">
      <cs:styleClr val="auto"/>
    </cs:fillRef>
    <cs:effectRef idx="1">
      <a:schemeClr val="dk1"/>
    </cs:effectRef>
    <cs:fontRef idx="minor">
      <a:schemeClr val="tx1"/>
    </cs:fontRef>
    <cs:spPr>
      <a:ln>
        <a:round/>
      </a:ln>
    </cs:spPr>
  </cs:dataPoint3D>
  <cs:dataPointLine>
    <cs:lnRef idx="1">
      <cs:styleClr val="auto"/>
    </cs:lnRef>
    <cs:lineWidthScale>5</cs:lineWidthScale>
    <cs:fillRef idx="0"/>
    <cs:effectRef idx="0"/>
    <cs:fontRef idx="minor">
      <a:schemeClr val="tx1"/>
    </cs:fontRef>
    <cs:spPr>
      <a:ln cap="rnd">
        <a:round/>
      </a:ln>
    </cs:spPr>
  </cs:dataPointLine>
  <cs:dataPointMarker>
    <cs:lnRef idx="1">
      <cs:styleClr val="auto"/>
    </cs:lnRef>
    <cs:fillRef idx="1">
      <cs:styleClr val="auto"/>
    </cs:fillRef>
    <cs:effectRef idx="1">
      <a:schemeClr val="dk1"/>
    </cs:effectRef>
    <cs:fontRef idx="minor">
      <a:schemeClr val="tx1"/>
    </cs:fontRef>
    <cs:spPr>
      <a:ln>
        <a:round/>
      </a:ln>
    </cs:spPr>
  </cs:dataPointMarker>
  <cs:dataPointMarkerLayout/>
  <cs:dataPointWireframe>
    <cs:lnRef idx="1">
      <cs:styleClr val="auto"/>
    </cs:lnRef>
    <cs:fillRef idx="0"/>
    <cs:effectRef idx="0"/>
    <cs:fontRef idx="minor">
      <a:schemeClr val="tx1"/>
    </cs:fontRef>
    <cs:spPr>
      <a:ln>
        <a:round/>
      </a:ln>
    </cs:spPr>
  </cs:dataPointWireframe>
  <cs:dataTable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dataTable>
  <cs:downBar>
    <cs:lnRef idx="1">
      <a:schemeClr val="tx1"/>
    </cs:lnRef>
    <cs:fillRef idx="1">
      <a:schemeClr val="dk1">
        <a:tint val="95000"/>
      </a:schemeClr>
    </cs:fillRef>
    <cs:effectRef idx="1">
      <a:schemeClr val="dk1"/>
    </cs:effectRef>
    <cs:fontRef idx="minor">
      <a:schemeClr val="tx1"/>
    </cs:fontRef>
    <cs:spPr>
      <a:ln>
        <a:round/>
      </a:ln>
    </cs:spPr>
  </cs:downBar>
  <cs:drop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dropLine>
  <cs:errorBar>
    <cs:lnRef idx="1">
      <a:schemeClr val="tx1"/>
    </cs:lnRef>
    <cs:fillRef idx="1">
      <a:schemeClr val="tx1"/>
    </cs:fillRef>
    <cs:effectRef idx="0"/>
    <cs:fontRef idx="minor">
      <a:schemeClr val="tx1"/>
    </cs:fontRef>
    <cs:spPr>
      <a:ln>
        <a:round/>
      </a:ln>
    </cs:spPr>
  </cs:errorBar>
  <cs:flo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floor>
  <cs:gridlineMaj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gridlineMajor>
  <cs:gridlineMinor>
    <cs:lnRef idx="1">
      <a:schemeClr val="tx1">
        <a:tint val="50000"/>
      </a:schemeClr>
    </cs:lnRef>
    <cs:fillRef idx="0"/>
    <cs:effectRef idx="0"/>
    <cs:fontRef idx="minor">
      <a:schemeClr val="tx1"/>
    </cs:fontRef>
    <cs:spPr>
      <a:ln>
        <a:round/>
      </a:ln>
    </cs:spPr>
  </cs:gridlineMinor>
  <cs:hiLo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hiLoLine>
  <cs:leader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leaderLine>
  <cs:legend>
    <cs:lnRef idx="0"/>
    <cs:fillRef idx="0"/>
    <cs:effectRef idx="0"/>
    <cs:fontRef idx="minor">
      <a:schemeClr val="tx1"/>
    </cs:fontRef>
    <cs:defRPr sz="1000" kern="1200"/>
  </cs:legend>
  <cs:plotArea mods="allowNoFillOverride allowNoLineOverride">
    <cs:lnRef idx="0"/>
    <cs:fillRef idx="1">
      <a:schemeClr val="bg1"/>
    </cs:fillRef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seriesAxis>
  <cs:series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seriesLine>
  <cs:title>
    <cs:lnRef idx="0"/>
    <cs:fillRef idx="0"/>
    <cs:effectRef idx="0"/>
    <cs:fontRef idx="minor">
      <a:schemeClr val="tx1"/>
    </cs:fontRef>
    <cs:defRPr sz="1800" b="1" kern="1200"/>
  </cs:title>
  <cs:trendline>
    <cs:lnRef idx="1">
      <a:schemeClr val="tx1"/>
    </cs:lnRef>
    <cs:fillRef idx="0"/>
    <cs:effectRef idx="0"/>
    <cs:fontRef idx="minor">
      <a:schemeClr val="tx1"/>
    </cs:fontRef>
    <cs:spPr>
      <a:ln cap="rnd">
        <a:round/>
      </a:ln>
    </cs:spPr>
  </cs:trendline>
  <cs:trendlineLabel>
    <cs:lnRef idx="0"/>
    <cs:fillRef idx="0"/>
    <cs:effectRef idx="0"/>
    <cs:fontRef idx="minor">
      <a:schemeClr val="tx1"/>
    </cs:fontRef>
    <cs:defRPr sz="1000" kern="1200"/>
  </cs:trendlineLabel>
  <cs:upBar>
    <cs:lnRef idx="1">
      <a:schemeClr val="tx1"/>
    </cs:lnRef>
    <cs:fillRef idx="1">
      <a:schemeClr val="dk1">
        <a:tint val="5000"/>
      </a:schemeClr>
    </cs:fillRef>
    <cs:effectRef idx="1">
      <a:schemeClr val="dk1"/>
    </cs:effectRef>
    <cs:fontRef idx="minor">
      <a:schemeClr val="tx1"/>
    </cs:fontRef>
    <cs:spPr>
      <a:ln>
        <a:round/>
      </a:ln>
    </cs:spPr>
  </cs:upBar>
  <cs:value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valueAxis>
  <cs:wall>
    <cs:lnRef idx="0"/>
    <cs:fillRef idx="0"/>
    <cs:effectRef idx="0"/>
    <cs:fontRef idx="minor">
      <a:schemeClr val="tx1"/>
    </cs:fontRef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0.65347</cdr:x>
      <cdr:y>0.54898</cdr:y>
    </cdr:from>
    <cdr:to>
      <cdr:x>0.8623</cdr:x>
      <cdr:y>0.64693</cdr:y>
    </cdr:to>
    <cdr:sp macro="" textlink="">
      <cdr:nvSpPr>
        <cdr:cNvPr id="2" name="Прямоугольник 1"/>
        <cdr:cNvSpPr/>
      </cdr:nvSpPr>
      <cdr:spPr>
        <a:xfrm xmlns:a="http://schemas.openxmlformats.org/drawingml/2006/main">
          <a:off x="3387965" y="1897469"/>
          <a:ext cx="1082703" cy="338554"/>
        </a:xfrm>
        <a:prstGeom xmlns:a="http://schemas.openxmlformats.org/drawingml/2006/main" prst="rect">
          <a:avLst/>
        </a:prstGeom>
        <a:solidFill xmlns:a="http://schemas.openxmlformats.org/drawingml/2006/main">
          <a:schemeClr val="bg1"/>
        </a:solidFill>
        <a:ln xmlns:a="http://schemas.openxmlformats.org/drawingml/2006/main">
          <a:solidFill>
            <a:schemeClr val="tx1"/>
          </a:solidFill>
        </a:ln>
      </cdr:spPr>
      <cdr:txBody>
        <a:bodyPr xmlns:a="http://schemas.openxmlformats.org/drawingml/2006/main" wrap="square">
          <a:spAutoFit/>
        </a:bodyPr>
        <a:lstStyle xmlns:a="http://schemas.openxmlformats.org/drawingml/2006/main">
          <a:defPPr>
            <a:defRPr lang="ru-RU"/>
          </a:defPPr>
          <a:lvl1pPr marL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ru-RU" sz="800" dirty="0" err="1" smtClean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rPr>
            <a:t>МИКРОпредприятие</a:t>
          </a:r>
          <a:endParaRPr lang="ru-RU" sz="800" dirty="0" smtClean="0">
            <a:solidFill>
              <a:srgbClr val="000000"/>
            </a:solidFill>
            <a:latin typeface="Calibri" panose="020F0502020204030204" pitchFamily="34" charset="0"/>
            <a:cs typeface="Calibri" panose="020F0502020204030204" pitchFamily="34" charset="0"/>
          </a:endParaRPr>
        </a:p>
        <a:p xmlns:a="http://schemas.openxmlformats.org/drawingml/2006/main">
          <a:r>
            <a:rPr lang="ru-RU" sz="800" dirty="0" smtClean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rPr>
            <a:t>(до 15 человек) </a:t>
          </a:r>
          <a:endParaRPr lang="ru-RU" sz="800" dirty="0">
            <a:latin typeface="Calibri" panose="020F0502020204030204" pitchFamily="34" charset="0"/>
            <a:cs typeface="Calibri" panose="020F0502020204030204" pitchFamily="34" charset="0"/>
          </a:endParaRPr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B4E3835E-24B0-496B-96EE-067346D27389}" type="datetime1">
              <a:rPr lang="ru-RU" smtClean="0"/>
              <a:t>28.03.2023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ru-RU" dirty="0"/>
          </a:p>
        </p:txBody>
      </p:sp>
      <p:sp>
        <p:nvSpPr>
          <p:cNvPr id="5" name="Номер слайда 4"/>
          <p:cNvSpPr>
            <a:spLocks noGrp="1"/>
          </p:cNvSpPr>
          <p:nvPr>
            <p:ph type="sldNum" sz="quarter" idx="3"/>
          </p:nvPr>
        </p:nvSpPr>
        <p:spPr>
          <a:xfrm>
            <a:off x="3850443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D3EBC1D5-B3EF-4A13-8CDE-7F28DE69B96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59014653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ru-RU" noProof="0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F2ED697-B44C-4067-9866-37A6A4B979E8}" type="datetime1">
              <a:rPr lang="ru-RU" smtClean="0"/>
              <a:pPr/>
              <a:t>28.03.2023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ru-RU" noProof="0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77958"/>
            <a:ext cx="5438140" cy="3909239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ru-RU" noProof="0" dirty="0"/>
              <a:t>Образец текста</a:t>
            </a:r>
          </a:p>
          <a:p>
            <a:pPr lvl="1" rtl="0"/>
            <a:r>
              <a:rPr lang="ru-RU" noProof="0" dirty="0"/>
              <a:t>Второй уровень</a:t>
            </a:r>
          </a:p>
          <a:p>
            <a:pPr lvl="2" rtl="0"/>
            <a:r>
              <a:rPr lang="ru-RU" noProof="0" dirty="0"/>
              <a:t>Третий уровень</a:t>
            </a:r>
          </a:p>
          <a:p>
            <a:pPr lvl="3" rtl="0"/>
            <a:r>
              <a:rPr lang="ru-RU" noProof="0" dirty="0"/>
              <a:t>Четвертый уровень</a:t>
            </a:r>
          </a:p>
          <a:p>
            <a:pPr lvl="4" rtl="0"/>
            <a:r>
              <a:rPr lang="ru-RU" noProof="0" dirty="0"/>
              <a:t>Пятый уровень</a:t>
            </a:r>
          </a:p>
        </p:txBody>
      </p:sp>
      <p:sp>
        <p:nvSpPr>
          <p:cNvPr id="6" name="Нижний колонтитул 5"/>
          <p:cNvSpPr>
            <a:spLocks noGrp="1"/>
          </p:cNvSpPr>
          <p:nvPr>
            <p:ph type="ftr" sz="quarter" idx="4"/>
          </p:nvPr>
        </p:nvSpPr>
        <p:spPr>
          <a:xfrm>
            <a:off x="0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ru-RU" noProof="0" dirty="0"/>
          </a:p>
        </p:txBody>
      </p:sp>
      <p:sp>
        <p:nvSpPr>
          <p:cNvPr id="7" name="Номер слайда 6"/>
          <p:cNvSpPr>
            <a:spLocks noGrp="1"/>
          </p:cNvSpPr>
          <p:nvPr>
            <p:ph type="sldNum" sz="quarter" idx="5"/>
          </p:nvPr>
        </p:nvSpPr>
        <p:spPr>
          <a:xfrm>
            <a:off x="3850443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5FD34AC2-3728-4A8B-B58F-6888FAEC3D20}" type="slidenum">
              <a:rPr lang="ru-RU" noProof="0" smtClean="0"/>
              <a:t>‹#›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1086178149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 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rtlCol="0" anchor="b"/>
          <a:lstStyle>
            <a:lvl1pPr algn="ctr">
              <a:defRPr sz="6000"/>
            </a:lvl1pPr>
          </a:lstStyle>
          <a:p>
            <a:pPr rtl="0"/>
            <a:r>
              <a:rPr lang="ru-RU" noProof="0" smtClean="0"/>
              <a:t>Образец заголовка</a:t>
            </a:r>
            <a:endParaRPr lang="ru-RU" noProof="0" dirty="0"/>
          </a:p>
        </p:txBody>
      </p:sp>
      <p:sp>
        <p:nvSpPr>
          <p:cNvPr id="3" name="Подзаголовок 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 rtlCol="0"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ru-RU" noProof="0" smtClean="0"/>
              <a:t>Образец подзаголовка</a:t>
            </a:r>
            <a:endParaRPr lang="ru-RU" noProof="0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4A432AEE-EB23-43BD-A0B8-0AFC107EE731}" type="datetime1">
              <a:rPr lang="ru-RU" noProof="0" smtClean="0"/>
              <a:t>28.03.2023</a:t>
            </a:fld>
            <a:endParaRPr lang="ru-RU" noProof="0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noProof="0" dirty="0"/>
          </a:p>
        </p:txBody>
      </p:sp>
      <p:sp>
        <p:nvSpPr>
          <p:cNvPr id="6" name="Номер слайда 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A428E537-E56B-49CA-B596-52598082FBE8}" type="slidenum">
              <a:rPr lang="ru-RU" noProof="0" smtClean="0"/>
              <a:t>‹#›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26350581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 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noProof="0" smtClean="0"/>
              <a:t>Образец заголовка</a:t>
            </a:r>
            <a:endParaRPr lang="ru-RU" noProof="0" dirty="0"/>
          </a:p>
        </p:txBody>
      </p:sp>
      <p:sp>
        <p:nvSpPr>
          <p:cNvPr id="3" name="Объект 2"/>
          <p:cNvSpPr>
            <a:spLocks noGrp="1"/>
          </p:cNvSpPr>
          <p:nvPr>
            <p:ph idx="1"/>
          </p:nvPr>
        </p:nvSpPr>
        <p:spPr/>
        <p:txBody>
          <a:bodyPr rtlCol="0"/>
          <a:lstStyle/>
          <a:p>
            <a:pPr lvl="0" rtl="0"/>
            <a:r>
              <a:rPr lang="ru-RU" noProof="0" smtClean="0"/>
              <a:t>Образец текста</a:t>
            </a:r>
          </a:p>
          <a:p>
            <a:pPr lvl="1" rtl="0"/>
            <a:r>
              <a:rPr lang="ru-RU" noProof="0" smtClean="0"/>
              <a:t>Второй уровень</a:t>
            </a:r>
          </a:p>
          <a:p>
            <a:pPr lvl="2" rtl="0"/>
            <a:r>
              <a:rPr lang="ru-RU" noProof="0" smtClean="0"/>
              <a:t>Третий уровень</a:t>
            </a:r>
          </a:p>
          <a:p>
            <a:pPr lvl="3" rtl="0"/>
            <a:r>
              <a:rPr lang="ru-RU" noProof="0" smtClean="0"/>
              <a:t>Четвертый уровень</a:t>
            </a:r>
          </a:p>
          <a:p>
            <a:pPr lvl="4" rtl="0"/>
            <a:r>
              <a:rPr lang="ru-RU" noProof="0" smtClean="0"/>
              <a:t>Пятый уровень</a:t>
            </a:r>
            <a:endParaRPr lang="ru-RU" noProof="0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AD1F485D-8BCC-4B0D-A0E5-80FFB2BE445C}" type="datetime1">
              <a:rPr lang="ru-RU" noProof="0" smtClean="0"/>
              <a:t>28.03.2023</a:t>
            </a:fld>
            <a:endParaRPr lang="ru-RU" noProof="0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noProof="0" dirty="0"/>
          </a:p>
        </p:txBody>
      </p:sp>
      <p:sp>
        <p:nvSpPr>
          <p:cNvPr id="6" name="Номер слайда 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A428E537-E56B-49CA-B596-52598082FBE8}" type="slidenum">
              <a:rPr lang="ru-RU" noProof="0" smtClean="0"/>
              <a:t>‹#›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33023978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 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rtlCol="0" anchor="b"/>
          <a:lstStyle>
            <a:lvl1pPr>
              <a:defRPr sz="6000"/>
            </a:lvl1pPr>
          </a:lstStyle>
          <a:p>
            <a:pPr rtl="0"/>
            <a:r>
              <a:rPr lang="ru-RU" noProof="0" smtClean="0"/>
              <a:t>Образец заголовка</a:t>
            </a:r>
            <a:endParaRPr lang="ru-RU" noProof="0" dirty="0"/>
          </a:p>
        </p:txBody>
      </p:sp>
      <p:sp>
        <p:nvSpPr>
          <p:cNvPr id="3" name="Текст 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 rtlCol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ru-RU" noProof="0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FAF6C8E9-0557-49D4-9F8D-A40C7C608302}" type="datetime1">
              <a:rPr lang="ru-RU" noProof="0" smtClean="0"/>
              <a:t>28.03.2023</a:t>
            </a:fld>
            <a:endParaRPr lang="ru-RU" noProof="0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noProof="0" dirty="0"/>
          </a:p>
        </p:txBody>
      </p:sp>
      <p:sp>
        <p:nvSpPr>
          <p:cNvPr id="6" name="Номер слайда 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A428E537-E56B-49CA-B596-52598082FBE8}" type="slidenum">
              <a:rPr lang="ru-RU" noProof="0" smtClean="0"/>
              <a:t>‹#›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16620680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 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 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noProof="0" smtClean="0"/>
              <a:t>Образец заголовка</a:t>
            </a:r>
            <a:endParaRPr lang="ru-RU" noProof="0" dirty="0"/>
          </a:p>
        </p:txBody>
      </p:sp>
      <p:sp>
        <p:nvSpPr>
          <p:cNvPr id="3" name="Объект 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 rtlCol="0"/>
          <a:lstStyle/>
          <a:p>
            <a:pPr lvl="0" rtl="0"/>
            <a:r>
              <a:rPr lang="ru-RU" noProof="0" smtClean="0"/>
              <a:t>Образец текста</a:t>
            </a:r>
          </a:p>
          <a:p>
            <a:pPr lvl="1" rtl="0"/>
            <a:r>
              <a:rPr lang="ru-RU" noProof="0" smtClean="0"/>
              <a:t>Второй уровень</a:t>
            </a:r>
          </a:p>
          <a:p>
            <a:pPr lvl="2" rtl="0"/>
            <a:r>
              <a:rPr lang="ru-RU" noProof="0" smtClean="0"/>
              <a:t>Третий уровень</a:t>
            </a:r>
          </a:p>
          <a:p>
            <a:pPr lvl="3" rtl="0"/>
            <a:r>
              <a:rPr lang="ru-RU" noProof="0" smtClean="0"/>
              <a:t>Четвертый уровень</a:t>
            </a:r>
          </a:p>
          <a:p>
            <a:pPr lvl="4" rtl="0"/>
            <a:r>
              <a:rPr lang="ru-RU" noProof="0" smtClean="0"/>
              <a:t>Пятый уровень</a:t>
            </a:r>
            <a:endParaRPr lang="ru-RU" noProof="0" dirty="0"/>
          </a:p>
        </p:txBody>
      </p:sp>
      <p:sp>
        <p:nvSpPr>
          <p:cNvPr id="4" name="Объект 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 rtlCol="0"/>
          <a:lstStyle/>
          <a:p>
            <a:pPr lvl="0" rtl="0"/>
            <a:r>
              <a:rPr lang="ru-RU" noProof="0" smtClean="0"/>
              <a:t>Образец текста</a:t>
            </a:r>
          </a:p>
          <a:p>
            <a:pPr lvl="1" rtl="0"/>
            <a:r>
              <a:rPr lang="ru-RU" noProof="0" smtClean="0"/>
              <a:t>Второй уровень</a:t>
            </a:r>
          </a:p>
          <a:p>
            <a:pPr lvl="2" rtl="0"/>
            <a:r>
              <a:rPr lang="ru-RU" noProof="0" smtClean="0"/>
              <a:t>Третий уровень</a:t>
            </a:r>
          </a:p>
          <a:p>
            <a:pPr lvl="3" rtl="0"/>
            <a:r>
              <a:rPr lang="ru-RU" noProof="0" smtClean="0"/>
              <a:t>Четвертый уровень</a:t>
            </a:r>
          </a:p>
          <a:p>
            <a:pPr lvl="4" rtl="0"/>
            <a:r>
              <a:rPr lang="ru-RU" noProof="0" smtClean="0"/>
              <a:t>Пятый уровень</a:t>
            </a:r>
            <a:endParaRPr lang="ru-RU" noProof="0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D83551D9-AF45-4176-A3F3-057CF81DD822}" type="datetime1">
              <a:rPr lang="ru-RU" noProof="0" smtClean="0"/>
              <a:t>28.03.2023</a:t>
            </a:fld>
            <a:endParaRPr lang="ru-RU" noProof="0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noProof="0" dirty="0"/>
          </a:p>
        </p:txBody>
      </p:sp>
      <p:sp>
        <p:nvSpPr>
          <p:cNvPr id="7" name="Номер слайда 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A428E537-E56B-49CA-B596-52598082FBE8}" type="slidenum">
              <a:rPr lang="ru-RU" noProof="0" smtClean="0"/>
              <a:t>‹#›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20348359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 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 rtlCol="0"/>
          <a:lstStyle/>
          <a:p>
            <a:pPr rtl="0"/>
            <a:r>
              <a:rPr lang="ru-RU" noProof="0" smtClean="0"/>
              <a:t>Образец заголовка</a:t>
            </a:r>
            <a:endParaRPr lang="ru-RU" noProof="0" dirty="0"/>
          </a:p>
        </p:txBody>
      </p:sp>
      <p:sp>
        <p:nvSpPr>
          <p:cNvPr id="3" name="Текст 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rtlCol="0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0" smtClean="0"/>
              <a:t>Образец текста</a:t>
            </a:r>
          </a:p>
        </p:txBody>
      </p:sp>
      <p:sp>
        <p:nvSpPr>
          <p:cNvPr id="4" name="Объект 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 rtlCol="0"/>
          <a:lstStyle/>
          <a:p>
            <a:pPr lvl="0" rtl="0"/>
            <a:r>
              <a:rPr lang="ru-RU" noProof="0" smtClean="0"/>
              <a:t>Образец текста</a:t>
            </a:r>
          </a:p>
          <a:p>
            <a:pPr lvl="1" rtl="0"/>
            <a:r>
              <a:rPr lang="ru-RU" noProof="0" smtClean="0"/>
              <a:t>Второй уровень</a:t>
            </a:r>
          </a:p>
          <a:p>
            <a:pPr lvl="2" rtl="0"/>
            <a:r>
              <a:rPr lang="ru-RU" noProof="0" smtClean="0"/>
              <a:t>Третий уровень</a:t>
            </a:r>
          </a:p>
          <a:p>
            <a:pPr lvl="3" rtl="0"/>
            <a:r>
              <a:rPr lang="ru-RU" noProof="0" smtClean="0"/>
              <a:t>Четвертый уровень</a:t>
            </a:r>
          </a:p>
          <a:p>
            <a:pPr lvl="4" rtl="0"/>
            <a:r>
              <a:rPr lang="ru-RU" noProof="0" smtClean="0"/>
              <a:t>Пятый уровень</a:t>
            </a:r>
            <a:endParaRPr lang="ru-RU" noProof="0" dirty="0"/>
          </a:p>
        </p:txBody>
      </p:sp>
      <p:sp>
        <p:nvSpPr>
          <p:cNvPr id="5" name="Текст 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rtlCol="0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0" smtClean="0"/>
              <a:t>Образец текста</a:t>
            </a:r>
          </a:p>
        </p:txBody>
      </p:sp>
      <p:sp>
        <p:nvSpPr>
          <p:cNvPr id="6" name="Объект 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 rtlCol="0"/>
          <a:lstStyle/>
          <a:p>
            <a:pPr lvl="0" rtl="0"/>
            <a:r>
              <a:rPr lang="ru-RU" noProof="0" smtClean="0"/>
              <a:t>Образец текста</a:t>
            </a:r>
          </a:p>
          <a:p>
            <a:pPr lvl="1" rtl="0"/>
            <a:r>
              <a:rPr lang="ru-RU" noProof="0" smtClean="0"/>
              <a:t>Второй уровень</a:t>
            </a:r>
          </a:p>
          <a:p>
            <a:pPr lvl="2" rtl="0"/>
            <a:r>
              <a:rPr lang="ru-RU" noProof="0" smtClean="0"/>
              <a:t>Третий уровень</a:t>
            </a:r>
          </a:p>
          <a:p>
            <a:pPr lvl="3" rtl="0"/>
            <a:r>
              <a:rPr lang="ru-RU" noProof="0" smtClean="0"/>
              <a:t>Четвертый уровень</a:t>
            </a:r>
          </a:p>
          <a:p>
            <a:pPr lvl="4" rtl="0"/>
            <a:r>
              <a:rPr lang="ru-RU" noProof="0" smtClean="0"/>
              <a:t>Пятый уровень</a:t>
            </a:r>
            <a:endParaRPr lang="ru-RU" noProof="0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479BD419-8CEF-49C9-B21A-90C3E1D54888}" type="datetime1">
              <a:rPr lang="ru-RU" noProof="0" smtClean="0"/>
              <a:t>28.03.2023</a:t>
            </a:fld>
            <a:endParaRPr lang="ru-RU" noProof="0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noProof="0" dirty="0"/>
          </a:p>
        </p:txBody>
      </p:sp>
      <p:sp>
        <p:nvSpPr>
          <p:cNvPr id="9" name="Номер слайда 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A428E537-E56B-49CA-B596-52598082FBE8}" type="slidenum">
              <a:rPr lang="ru-RU" noProof="0" smtClean="0"/>
              <a:t>‹#›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16456189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 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noProof="0" smtClean="0"/>
              <a:t>Образец заголовка</a:t>
            </a:r>
            <a:endParaRPr lang="ru-RU" noProof="0" dirty="0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B6BA852A-8343-4181-A239-EFD6593733E7}" type="datetime1">
              <a:rPr lang="ru-RU" noProof="0" smtClean="0"/>
              <a:t>28.03.2023</a:t>
            </a:fld>
            <a:endParaRPr lang="ru-RU" noProof="0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noProof="0" dirty="0"/>
          </a:p>
        </p:txBody>
      </p:sp>
      <p:sp>
        <p:nvSpPr>
          <p:cNvPr id="5" name="Номер слайда 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A428E537-E56B-49CA-B596-52598082FBE8}" type="slidenum">
              <a:rPr lang="ru-RU" noProof="0" smtClean="0"/>
              <a:t>‹#›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14326417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70F3656E-2069-40A4-977E-DBE49A3998E7}" type="datetime1">
              <a:rPr lang="ru-RU" noProof="0" smtClean="0"/>
              <a:t>28.03.2023</a:t>
            </a:fld>
            <a:endParaRPr lang="ru-RU" noProof="0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noProof="0" dirty="0"/>
          </a:p>
        </p:txBody>
      </p:sp>
      <p:sp>
        <p:nvSpPr>
          <p:cNvPr id="4" name="Номер слайда 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A428E537-E56B-49CA-B596-52598082FBE8}" type="slidenum">
              <a:rPr lang="ru-RU" noProof="0" smtClean="0"/>
              <a:t>‹#›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7533288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Пуст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Рисунок 7">
            <a:extLst>
              <a:ext uri="{FF2B5EF4-FFF2-40B4-BE49-F238E27FC236}">
                <a16:creationId xmlns:a16="http://schemas.microsoft.com/office/drawing/2014/main" id="{23B832CC-E04A-47A7-966D-475AEA6409AB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689139" y="2491272"/>
            <a:ext cx="2807036" cy="2804628"/>
          </a:xfrm>
          <a:custGeom>
            <a:avLst/>
            <a:gdLst>
              <a:gd name="connsiteX0" fmla="*/ 1406866 w 2807036"/>
              <a:gd name="connsiteY0" fmla="*/ 0 h 2804628"/>
              <a:gd name="connsiteX1" fmla="*/ 2061159 w 2807036"/>
              <a:gd name="connsiteY1" fmla="*/ 271017 h 2804628"/>
              <a:gd name="connsiteX2" fmla="*/ 2542705 w 2807036"/>
              <a:gd name="connsiteY2" fmla="*/ 752562 h 2804628"/>
              <a:gd name="connsiteX3" fmla="*/ 2796783 w 2807036"/>
              <a:gd name="connsiteY3" fmla="*/ 1230127 h 2804628"/>
              <a:gd name="connsiteX4" fmla="*/ 2807036 w 2807036"/>
              <a:gd name="connsiteY4" fmla="*/ 1301178 h 2804628"/>
              <a:gd name="connsiteX5" fmla="*/ 2807036 w 2807036"/>
              <a:gd name="connsiteY5" fmla="*/ 1512532 h 2804628"/>
              <a:gd name="connsiteX6" fmla="*/ 2796783 w 2807036"/>
              <a:gd name="connsiteY6" fmla="*/ 1583584 h 2804628"/>
              <a:gd name="connsiteX7" fmla="*/ 2542705 w 2807036"/>
              <a:gd name="connsiteY7" fmla="*/ 2061148 h 2804628"/>
              <a:gd name="connsiteX8" fmla="*/ 2061149 w 2807036"/>
              <a:gd name="connsiteY8" fmla="*/ 2542704 h 2804628"/>
              <a:gd name="connsiteX9" fmla="*/ 1583585 w 2807036"/>
              <a:gd name="connsiteY9" fmla="*/ 2796782 h 2804628"/>
              <a:gd name="connsiteX10" fmla="*/ 1529213 w 2807036"/>
              <a:gd name="connsiteY10" fmla="*/ 2804628 h 2804628"/>
              <a:gd name="connsiteX11" fmla="*/ 1284499 w 2807036"/>
              <a:gd name="connsiteY11" fmla="*/ 2804628 h 2804628"/>
              <a:gd name="connsiteX12" fmla="*/ 1230128 w 2807036"/>
              <a:gd name="connsiteY12" fmla="*/ 2796782 h 2804628"/>
              <a:gd name="connsiteX13" fmla="*/ 752563 w 2807036"/>
              <a:gd name="connsiteY13" fmla="*/ 2542704 h 2804628"/>
              <a:gd name="connsiteX14" fmla="*/ 271018 w 2807036"/>
              <a:gd name="connsiteY14" fmla="*/ 2061158 h 2804628"/>
              <a:gd name="connsiteX15" fmla="*/ 271018 w 2807036"/>
              <a:gd name="connsiteY15" fmla="*/ 752572 h 2804628"/>
              <a:gd name="connsiteX16" fmla="*/ 752573 w 2807036"/>
              <a:gd name="connsiteY16" fmla="*/ 271017 h 2804628"/>
              <a:gd name="connsiteX17" fmla="*/ 1406866 w 2807036"/>
              <a:gd name="connsiteY17" fmla="*/ 0 h 28046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2807036" h="2804628">
                <a:moveTo>
                  <a:pt x="1406866" y="0"/>
                </a:moveTo>
                <a:cubicBezTo>
                  <a:pt x="1643674" y="0"/>
                  <a:pt x="1880481" y="90339"/>
                  <a:pt x="2061159" y="271017"/>
                </a:cubicBezTo>
                <a:lnTo>
                  <a:pt x="2542705" y="752562"/>
                </a:lnTo>
                <a:cubicBezTo>
                  <a:pt x="2678213" y="888071"/>
                  <a:pt x="2762906" y="1055152"/>
                  <a:pt x="2796783" y="1230127"/>
                </a:cubicBezTo>
                <a:lnTo>
                  <a:pt x="2807036" y="1301178"/>
                </a:lnTo>
                <a:lnTo>
                  <a:pt x="2807036" y="1512532"/>
                </a:lnTo>
                <a:lnTo>
                  <a:pt x="2796783" y="1583584"/>
                </a:lnTo>
                <a:cubicBezTo>
                  <a:pt x="2762906" y="1758558"/>
                  <a:pt x="2678213" y="1925640"/>
                  <a:pt x="2542705" y="2061148"/>
                </a:cubicBezTo>
                <a:lnTo>
                  <a:pt x="2061149" y="2542704"/>
                </a:lnTo>
                <a:cubicBezTo>
                  <a:pt x="1925641" y="2678212"/>
                  <a:pt x="1758559" y="2762905"/>
                  <a:pt x="1583585" y="2796782"/>
                </a:cubicBezTo>
                <a:lnTo>
                  <a:pt x="1529213" y="2804628"/>
                </a:lnTo>
                <a:lnTo>
                  <a:pt x="1284499" y="2804628"/>
                </a:lnTo>
                <a:lnTo>
                  <a:pt x="1230128" y="2796782"/>
                </a:lnTo>
                <a:cubicBezTo>
                  <a:pt x="1055153" y="2762905"/>
                  <a:pt x="888072" y="2678212"/>
                  <a:pt x="752563" y="2542704"/>
                </a:cubicBezTo>
                <a:lnTo>
                  <a:pt x="271018" y="2061158"/>
                </a:lnTo>
                <a:cubicBezTo>
                  <a:pt x="-90339" y="1699802"/>
                  <a:pt x="-90339" y="1113928"/>
                  <a:pt x="271018" y="752572"/>
                </a:cubicBezTo>
                <a:lnTo>
                  <a:pt x="752573" y="271017"/>
                </a:lnTo>
                <a:cubicBezTo>
                  <a:pt x="933252" y="90339"/>
                  <a:pt x="1170059" y="0"/>
                  <a:pt x="1406866" y="0"/>
                </a:cubicBezTo>
                <a:close/>
              </a:path>
            </a:pathLst>
          </a:custGeom>
        </p:spPr>
        <p:txBody>
          <a:bodyPr wrap="square" rtlCol="0">
            <a:noAutofit/>
          </a:bodyPr>
          <a:lstStyle/>
          <a:p>
            <a:pPr rtl="0"/>
            <a:r>
              <a:rPr lang="ru-RU" noProof="0" smtClean="0"/>
              <a:t>Вставка рисунка</a:t>
            </a:r>
            <a:endParaRPr lang="ru-RU" noProof="0" dirty="0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61FE8A79-2272-47AD-B9EF-C0905B3E57D0}" type="datetime1">
              <a:rPr lang="ru-RU" noProof="0" smtClean="0"/>
              <a:t>28.03.2023</a:t>
            </a:fld>
            <a:endParaRPr lang="ru-RU" noProof="0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noProof="0" dirty="0"/>
          </a:p>
        </p:txBody>
      </p:sp>
      <p:sp>
        <p:nvSpPr>
          <p:cNvPr id="4" name="Номер слайда 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A428E537-E56B-49CA-B596-52598082FBE8}" type="slidenum">
              <a:rPr lang="ru-RU" noProof="0" smtClean="0"/>
              <a:t>‹#›</a:t>
            </a:fld>
            <a:endParaRPr lang="ru-RU" noProof="0" dirty="0"/>
          </a:p>
        </p:txBody>
      </p:sp>
      <p:sp>
        <p:nvSpPr>
          <p:cNvPr id="6" name="Полилиния: Фигура 7">
            <a:extLst>
              <a:ext uri="{FF2B5EF4-FFF2-40B4-BE49-F238E27FC236}">
                <a16:creationId xmlns:a16="http://schemas.microsoft.com/office/drawing/2014/main" id="{23B832CC-E04A-47A7-966D-475AEA6409AB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125882" y="2491272"/>
            <a:ext cx="2807036" cy="2804628"/>
          </a:xfrm>
          <a:custGeom>
            <a:avLst/>
            <a:gdLst>
              <a:gd name="connsiteX0" fmla="*/ 1406866 w 2807036"/>
              <a:gd name="connsiteY0" fmla="*/ 0 h 2804628"/>
              <a:gd name="connsiteX1" fmla="*/ 2061159 w 2807036"/>
              <a:gd name="connsiteY1" fmla="*/ 271017 h 2804628"/>
              <a:gd name="connsiteX2" fmla="*/ 2542705 w 2807036"/>
              <a:gd name="connsiteY2" fmla="*/ 752562 h 2804628"/>
              <a:gd name="connsiteX3" fmla="*/ 2796783 w 2807036"/>
              <a:gd name="connsiteY3" fmla="*/ 1230127 h 2804628"/>
              <a:gd name="connsiteX4" fmla="*/ 2807036 w 2807036"/>
              <a:gd name="connsiteY4" fmla="*/ 1301178 h 2804628"/>
              <a:gd name="connsiteX5" fmla="*/ 2807036 w 2807036"/>
              <a:gd name="connsiteY5" fmla="*/ 1512532 h 2804628"/>
              <a:gd name="connsiteX6" fmla="*/ 2796783 w 2807036"/>
              <a:gd name="connsiteY6" fmla="*/ 1583584 h 2804628"/>
              <a:gd name="connsiteX7" fmla="*/ 2542705 w 2807036"/>
              <a:gd name="connsiteY7" fmla="*/ 2061148 h 2804628"/>
              <a:gd name="connsiteX8" fmla="*/ 2061149 w 2807036"/>
              <a:gd name="connsiteY8" fmla="*/ 2542704 h 2804628"/>
              <a:gd name="connsiteX9" fmla="*/ 1583585 w 2807036"/>
              <a:gd name="connsiteY9" fmla="*/ 2796782 h 2804628"/>
              <a:gd name="connsiteX10" fmla="*/ 1529213 w 2807036"/>
              <a:gd name="connsiteY10" fmla="*/ 2804628 h 2804628"/>
              <a:gd name="connsiteX11" fmla="*/ 1284499 w 2807036"/>
              <a:gd name="connsiteY11" fmla="*/ 2804628 h 2804628"/>
              <a:gd name="connsiteX12" fmla="*/ 1230128 w 2807036"/>
              <a:gd name="connsiteY12" fmla="*/ 2796782 h 2804628"/>
              <a:gd name="connsiteX13" fmla="*/ 752563 w 2807036"/>
              <a:gd name="connsiteY13" fmla="*/ 2542704 h 2804628"/>
              <a:gd name="connsiteX14" fmla="*/ 271018 w 2807036"/>
              <a:gd name="connsiteY14" fmla="*/ 2061158 h 2804628"/>
              <a:gd name="connsiteX15" fmla="*/ 271018 w 2807036"/>
              <a:gd name="connsiteY15" fmla="*/ 752572 h 2804628"/>
              <a:gd name="connsiteX16" fmla="*/ 752573 w 2807036"/>
              <a:gd name="connsiteY16" fmla="*/ 271017 h 2804628"/>
              <a:gd name="connsiteX17" fmla="*/ 1406866 w 2807036"/>
              <a:gd name="connsiteY17" fmla="*/ 0 h 28046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2807036" h="2804628">
                <a:moveTo>
                  <a:pt x="1406866" y="0"/>
                </a:moveTo>
                <a:cubicBezTo>
                  <a:pt x="1643674" y="0"/>
                  <a:pt x="1880481" y="90339"/>
                  <a:pt x="2061159" y="271017"/>
                </a:cubicBezTo>
                <a:lnTo>
                  <a:pt x="2542705" y="752562"/>
                </a:lnTo>
                <a:cubicBezTo>
                  <a:pt x="2678213" y="888071"/>
                  <a:pt x="2762906" y="1055152"/>
                  <a:pt x="2796783" y="1230127"/>
                </a:cubicBezTo>
                <a:lnTo>
                  <a:pt x="2807036" y="1301178"/>
                </a:lnTo>
                <a:lnTo>
                  <a:pt x="2807036" y="1512532"/>
                </a:lnTo>
                <a:lnTo>
                  <a:pt x="2796783" y="1583584"/>
                </a:lnTo>
                <a:cubicBezTo>
                  <a:pt x="2762906" y="1758558"/>
                  <a:pt x="2678213" y="1925640"/>
                  <a:pt x="2542705" y="2061148"/>
                </a:cubicBezTo>
                <a:lnTo>
                  <a:pt x="2061149" y="2542704"/>
                </a:lnTo>
                <a:cubicBezTo>
                  <a:pt x="1925641" y="2678212"/>
                  <a:pt x="1758559" y="2762905"/>
                  <a:pt x="1583585" y="2796782"/>
                </a:cubicBezTo>
                <a:lnTo>
                  <a:pt x="1529213" y="2804628"/>
                </a:lnTo>
                <a:lnTo>
                  <a:pt x="1284499" y="2804628"/>
                </a:lnTo>
                <a:lnTo>
                  <a:pt x="1230128" y="2796782"/>
                </a:lnTo>
                <a:cubicBezTo>
                  <a:pt x="1055153" y="2762905"/>
                  <a:pt x="888072" y="2678212"/>
                  <a:pt x="752563" y="2542704"/>
                </a:cubicBezTo>
                <a:lnTo>
                  <a:pt x="271018" y="2061158"/>
                </a:lnTo>
                <a:cubicBezTo>
                  <a:pt x="-90339" y="1699802"/>
                  <a:pt x="-90339" y="1113928"/>
                  <a:pt x="271018" y="752572"/>
                </a:cubicBezTo>
                <a:lnTo>
                  <a:pt x="752573" y="271017"/>
                </a:lnTo>
                <a:cubicBezTo>
                  <a:pt x="933252" y="90339"/>
                  <a:pt x="1170059" y="0"/>
                  <a:pt x="1406866" y="0"/>
                </a:cubicBezTo>
                <a:close/>
              </a:path>
            </a:pathLst>
          </a:custGeom>
        </p:spPr>
        <p:txBody>
          <a:bodyPr wrap="square" rtlCol="0">
            <a:noAutofit/>
          </a:bodyPr>
          <a:lstStyle/>
          <a:p>
            <a:pPr rtl="0"/>
            <a:r>
              <a:rPr lang="ru-RU" noProof="0" smtClean="0"/>
              <a:t>Вставка рисунка</a:t>
            </a:r>
            <a:endParaRPr lang="ru-RU" noProof="0" dirty="0"/>
          </a:p>
        </p:txBody>
      </p:sp>
      <p:sp>
        <p:nvSpPr>
          <p:cNvPr id="7" name="Полилиния: Фигура 7">
            <a:extLst>
              <a:ext uri="{FF2B5EF4-FFF2-40B4-BE49-F238E27FC236}">
                <a16:creationId xmlns:a16="http://schemas.microsoft.com/office/drawing/2014/main" id="{23B832CC-E04A-47A7-966D-475AEA6409AB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8252396" y="2491272"/>
            <a:ext cx="2807036" cy="2804628"/>
          </a:xfrm>
          <a:custGeom>
            <a:avLst/>
            <a:gdLst>
              <a:gd name="connsiteX0" fmla="*/ 1406866 w 2807036"/>
              <a:gd name="connsiteY0" fmla="*/ 0 h 2804628"/>
              <a:gd name="connsiteX1" fmla="*/ 2061159 w 2807036"/>
              <a:gd name="connsiteY1" fmla="*/ 271017 h 2804628"/>
              <a:gd name="connsiteX2" fmla="*/ 2542705 w 2807036"/>
              <a:gd name="connsiteY2" fmla="*/ 752562 h 2804628"/>
              <a:gd name="connsiteX3" fmla="*/ 2796783 w 2807036"/>
              <a:gd name="connsiteY3" fmla="*/ 1230127 h 2804628"/>
              <a:gd name="connsiteX4" fmla="*/ 2807036 w 2807036"/>
              <a:gd name="connsiteY4" fmla="*/ 1301178 h 2804628"/>
              <a:gd name="connsiteX5" fmla="*/ 2807036 w 2807036"/>
              <a:gd name="connsiteY5" fmla="*/ 1512532 h 2804628"/>
              <a:gd name="connsiteX6" fmla="*/ 2796783 w 2807036"/>
              <a:gd name="connsiteY6" fmla="*/ 1583584 h 2804628"/>
              <a:gd name="connsiteX7" fmla="*/ 2542705 w 2807036"/>
              <a:gd name="connsiteY7" fmla="*/ 2061148 h 2804628"/>
              <a:gd name="connsiteX8" fmla="*/ 2061149 w 2807036"/>
              <a:gd name="connsiteY8" fmla="*/ 2542704 h 2804628"/>
              <a:gd name="connsiteX9" fmla="*/ 1583585 w 2807036"/>
              <a:gd name="connsiteY9" fmla="*/ 2796782 h 2804628"/>
              <a:gd name="connsiteX10" fmla="*/ 1529213 w 2807036"/>
              <a:gd name="connsiteY10" fmla="*/ 2804628 h 2804628"/>
              <a:gd name="connsiteX11" fmla="*/ 1284499 w 2807036"/>
              <a:gd name="connsiteY11" fmla="*/ 2804628 h 2804628"/>
              <a:gd name="connsiteX12" fmla="*/ 1230128 w 2807036"/>
              <a:gd name="connsiteY12" fmla="*/ 2796782 h 2804628"/>
              <a:gd name="connsiteX13" fmla="*/ 752563 w 2807036"/>
              <a:gd name="connsiteY13" fmla="*/ 2542704 h 2804628"/>
              <a:gd name="connsiteX14" fmla="*/ 271018 w 2807036"/>
              <a:gd name="connsiteY14" fmla="*/ 2061158 h 2804628"/>
              <a:gd name="connsiteX15" fmla="*/ 271018 w 2807036"/>
              <a:gd name="connsiteY15" fmla="*/ 752572 h 2804628"/>
              <a:gd name="connsiteX16" fmla="*/ 752573 w 2807036"/>
              <a:gd name="connsiteY16" fmla="*/ 271017 h 2804628"/>
              <a:gd name="connsiteX17" fmla="*/ 1406866 w 2807036"/>
              <a:gd name="connsiteY17" fmla="*/ 0 h 28046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2807036" h="2804628">
                <a:moveTo>
                  <a:pt x="1406866" y="0"/>
                </a:moveTo>
                <a:cubicBezTo>
                  <a:pt x="1643674" y="0"/>
                  <a:pt x="1880481" y="90339"/>
                  <a:pt x="2061159" y="271017"/>
                </a:cubicBezTo>
                <a:lnTo>
                  <a:pt x="2542705" y="752562"/>
                </a:lnTo>
                <a:cubicBezTo>
                  <a:pt x="2678213" y="888071"/>
                  <a:pt x="2762906" y="1055152"/>
                  <a:pt x="2796783" y="1230127"/>
                </a:cubicBezTo>
                <a:lnTo>
                  <a:pt x="2807036" y="1301178"/>
                </a:lnTo>
                <a:lnTo>
                  <a:pt x="2807036" y="1512532"/>
                </a:lnTo>
                <a:lnTo>
                  <a:pt x="2796783" y="1583584"/>
                </a:lnTo>
                <a:cubicBezTo>
                  <a:pt x="2762906" y="1758558"/>
                  <a:pt x="2678213" y="1925640"/>
                  <a:pt x="2542705" y="2061148"/>
                </a:cubicBezTo>
                <a:lnTo>
                  <a:pt x="2061149" y="2542704"/>
                </a:lnTo>
                <a:cubicBezTo>
                  <a:pt x="1925641" y="2678212"/>
                  <a:pt x="1758559" y="2762905"/>
                  <a:pt x="1583585" y="2796782"/>
                </a:cubicBezTo>
                <a:lnTo>
                  <a:pt x="1529213" y="2804628"/>
                </a:lnTo>
                <a:lnTo>
                  <a:pt x="1284499" y="2804628"/>
                </a:lnTo>
                <a:lnTo>
                  <a:pt x="1230128" y="2796782"/>
                </a:lnTo>
                <a:cubicBezTo>
                  <a:pt x="1055153" y="2762905"/>
                  <a:pt x="888072" y="2678212"/>
                  <a:pt x="752563" y="2542704"/>
                </a:cubicBezTo>
                <a:lnTo>
                  <a:pt x="271018" y="2061158"/>
                </a:lnTo>
                <a:cubicBezTo>
                  <a:pt x="-90339" y="1699802"/>
                  <a:pt x="-90339" y="1113928"/>
                  <a:pt x="271018" y="752572"/>
                </a:cubicBezTo>
                <a:lnTo>
                  <a:pt x="752573" y="271017"/>
                </a:lnTo>
                <a:cubicBezTo>
                  <a:pt x="933252" y="90339"/>
                  <a:pt x="1170059" y="0"/>
                  <a:pt x="1406866" y="0"/>
                </a:cubicBezTo>
                <a:close/>
              </a:path>
            </a:pathLst>
          </a:custGeom>
        </p:spPr>
        <p:txBody>
          <a:bodyPr wrap="square" rtlCol="0">
            <a:noAutofit/>
          </a:bodyPr>
          <a:lstStyle/>
          <a:p>
            <a:pPr rtl="0"/>
            <a:r>
              <a:rPr lang="ru-RU" noProof="0" smtClean="0"/>
              <a:t>Вставка рисунка</a:t>
            </a:r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15969959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 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rtlCol="0" anchor="b"/>
          <a:lstStyle>
            <a:lvl1pPr>
              <a:defRPr sz="3200"/>
            </a:lvl1pPr>
          </a:lstStyle>
          <a:p>
            <a:pPr rtl="0"/>
            <a:r>
              <a:rPr lang="ru-RU" noProof="0" smtClean="0"/>
              <a:t>Образец заголовка</a:t>
            </a:r>
            <a:endParaRPr lang="ru-RU" noProof="0" dirty="0"/>
          </a:p>
        </p:txBody>
      </p:sp>
      <p:sp>
        <p:nvSpPr>
          <p:cNvPr id="3" name="Объект 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 rtlCol="0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rtl="0"/>
            <a:r>
              <a:rPr lang="ru-RU" noProof="0" smtClean="0"/>
              <a:t>Образец текста</a:t>
            </a:r>
          </a:p>
          <a:p>
            <a:pPr lvl="1" rtl="0"/>
            <a:r>
              <a:rPr lang="ru-RU" noProof="0" smtClean="0"/>
              <a:t>Второй уровень</a:t>
            </a:r>
          </a:p>
          <a:p>
            <a:pPr lvl="2" rtl="0"/>
            <a:r>
              <a:rPr lang="ru-RU" noProof="0" smtClean="0"/>
              <a:t>Третий уровень</a:t>
            </a:r>
          </a:p>
          <a:p>
            <a:pPr lvl="3" rtl="0"/>
            <a:r>
              <a:rPr lang="ru-RU" noProof="0" smtClean="0"/>
              <a:t>Четвертый уровень</a:t>
            </a:r>
          </a:p>
          <a:p>
            <a:pPr lvl="4" rtl="0"/>
            <a:r>
              <a:rPr lang="ru-RU" noProof="0" smtClean="0"/>
              <a:t>Пятый уровень</a:t>
            </a:r>
            <a:endParaRPr lang="ru-RU" noProof="0" dirty="0"/>
          </a:p>
        </p:txBody>
      </p:sp>
      <p:sp>
        <p:nvSpPr>
          <p:cNvPr id="4" name="Текст 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 rtlCol="0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ru-RU" noProof="0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6721BB0F-4C4E-497D-94B6-E154B2161097}" type="datetime1">
              <a:rPr lang="ru-RU" noProof="0" smtClean="0"/>
              <a:t>28.03.2023</a:t>
            </a:fld>
            <a:endParaRPr lang="ru-RU" noProof="0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noProof="0" dirty="0"/>
          </a:p>
        </p:txBody>
      </p:sp>
      <p:sp>
        <p:nvSpPr>
          <p:cNvPr id="7" name="Номер слайда 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A428E537-E56B-49CA-B596-52598082FBE8}" type="slidenum">
              <a:rPr lang="ru-RU" noProof="0" smtClean="0"/>
              <a:t>‹#›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40015944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 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rtlCol="0" anchor="b"/>
          <a:lstStyle>
            <a:lvl1pPr>
              <a:defRPr sz="3200"/>
            </a:lvl1pPr>
          </a:lstStyle>
          <a:p>
            <a:pPr rtl="0"/>
            <a:r>
              <a:rPr lang="ru-RU" noProof="0" smtClean="0"/>
              <a:t>Образец заголовка</a:t>
            </a:r>
            <a:endParaRPr lang="ru-RU" noProof="0" dirty="0"/>
          </a:p>
        </p:txBody>
      </p:sp>
      <p:sp>
        <p:nvSpPr>
          <p:cNvPr id="3" name="Рисунок 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rtlCol="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ru-RU" noProof="0" smtClean="0"/>
              <a:t>Вставка рисунка</a:t>
            </a:r>
            <a:endParaRPr lang="ru-RU" noProof="0" dirty="0"/>
          </a:p>
        </p:txBody>
      </p:sp>
      <p:sp>
        <p:nvSpPr>
          <p:cNvPr id="4" name="Текст 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 rtlCol="0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ru-RU" noProof="0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2BA3A76F-CD19-498E-A7D3-9E197F98EA0B}" type="datetime1">
              <a:rPr lang="ru-RU" noProof="0" smtClean="0"/>
              <a:t>28.03.2023</a:t>
            </a:fld>
            <a:endParaRPr lang="ru-RU" noProof="0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noProof="0" dirty="0"/>
          </a:p>
        </p:txBody>
      </p:sp>
      <p:sp>
        <p:nvSpPr>
          <p:cNvPr id="7" name="Номер слайда 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A428E537-E56B-49CA-B596-52598082FBE8}" type="slidenum">
              <a:rPr lang="ru-RU" noProof="0" smtClean="0"/>
              <a:t>‹#›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27795470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noProof="0" smtClean="0"/>
              <a:t>Образец заголовка</a:t>
            </a:r>
            <a:endParaRPr lang="ru-RU" noProof="0" dirty="0"/>
          </a:p>
        </p:txBody>
      </p:sp>
      <p:sp>
        <p:nvSpPr>
          <p:cNvPr id="3" name="Вертикальный текст 2"/>
          <p:cNvSpPr>
            <a:spLocks noGrp="1"/>
          </p:cNvSpPr>
          <p:nvPr>
            <p:ph type="body" orient="vert" idx="1"/>
          </p:nvPr>
        </p:nvSpPr>
        <p:spPr/>
        <p:txBody>
          <a:bodyPr vert="eaVert" rtlCol="0"/>
          <a:lstStyle/>
          <a:p>
            <a:pPr lvl="0" rtl="0"/>
            <a:r>
              <a:rPr lang="ru-RU" noProof="0" smtClean="0"/>
              <a:t>Образец текста</a:t>
            </a:r>
          </a:p>
          <a:p>
            <a:pPr lvl="1" rtl="0"/>
            <a:r>
              <a:rPr lang="ru-RU" noProof="0" smtClean="0"/>
              <a:t>Второй уровень</a:t>
            </a:r>
          </a:p>
          <a:p>
            <a:pPr lvl="2" rtl="0"/>
            <a:r>
              <a:rPr lang="ru-RU" noProof="0" smtClean="0"/>
              <a:t>Третий уровень</a:t>
            </a:r>
          </a:p>
          <a:p>
            <a:pPr lvl="3" rtl="0"/>
            <a:r>
              <a:rPr lang="ru-RU" noProof="0" smtClean="0"/>
              <a:t>Четвертый уровень</a:t>
            </a:r>
          </a:p>
          <a:p>
            <a:pPr lvl="4" rtl="0"/>
            <a:r>
              <a:rPr lang="ru-RU" noProof="0" smtClean="0"/>
              <a:t>Пятый уровень</a:t>
            </a:r>
            <a:endParaRPr lang="ru-RU" noProof="0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71768A8C-D119-4247-8FD8-338347460D14}" type="datetime1">
              <a:rPr lang="ru-RU" noProof="0" smtClean="0"/>
              <a:t>28.03.2023</a:t>
            </a:fld>
            <a:endParaRPr lang="ru-RU" noProof="0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noProof="0" dirty="0"/>
          </a:p>
        </p:txBody>
      </p:sp>
      <p:sp>
        <p:nvSpPr>
          <p:cNvPr id="6" name="Номер слайда 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A428E537-E56B-49CA-B596-52598082FBE8}" type="slidenum">
              <a:rPr lang="ru-RU" noProof="0" smtClean="0"/>
              <a:t>‹#›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43942028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 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 rtlCol="0"/>
          <a:lstStyle/>
          <a:p>
            <a:pPr rtl="0"/>
            <a:r>
              <a:rPr lang="ru-RU" noProof="0" smtClean="0"/>
              <a:t>Образец заголовка</a:t>
            </a:r>
            <a:endParaRPr lang="ru-RU" noProof="0" dirty="0"/>
          </a:p>
        </p:txBody>
      </p:sp>
      <p:sp>
        <p:nvSpPr>
          <p:cNvPr id="3" name="Вертикальный текст 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 rtlCol="0"/>
          <a:lstStyle/>
          <a:p>
            <a:pPr lvl="0" rtl="0"/>
            <a:r>
              <a:rPr lang="ru-RU" noProof="0" smtClean="0"/>
              <a:t>Образец текста</a:t>
            </a:r>
          </a:p>
          <a:p>
            <a:pPr lvl="1" rtl="0"/>
            <a:r>
              <a:rPr lang="ru-RU" noProof="0" smtClean="0"/>
              <a:t>Второй уровень</a:t>
            </a:r>
          </a:p>
          <a:p>
            <a:pPr lvl="2" rtl="0"/>
            <a:r>
              <a:rPr lang="ru-RU" noProof="0" smtClean="0"/>
              <a:t>Третий уровень</a:t>
            </a:r>
          </a:p>
          <a:p>
            <a:pPr lvl="3" rtl="0"/>
            <a:r>
              <a:rPr lang="ru-RU" noProof="0" smtClean="0"/>
              <a:t>Четвертый уровень</a:t>
            </a:r>
          </a:p>
          <a:p>
            <a:pPr lvl="4" rtl="0"/>
            <a:r>
              <a:rPr lang="ru-RU" noProof="0" smtClean="0"/>
              <a:t>Пятый уровень</a:t>
            </a:r>
            <a:endParaRPr lang="ru-RU" noProof="0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F45E20A7-7FE6-496B-A6C6-45FCB82D1E9B}" type="datetime1">
              <a:rPr lang="ru-RU" noProof="0" smtClean="0"/>
              <a:t>28.03.2023</a:t>
            </a:fld>
            <a:endParaRPr lang="ru-RU" noProof="0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noProof="0" dirty="0"/>
          </a:p>
        </p:txBody>
      </p:sp>
      <p:sp>
        <p:nvSpPr>
          <p:cNvPr id="6" name="Номер слайда 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A428E537-E56B-49CA-B596-52598082FBE8}" type="slidenum">
              <a:rPr lang="ru-RU" noProof="0" smtClean="0"/>
              <a:t>‹#›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30321315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rtl="0"/>
            <a:r>
              <a:rPr lang="ru-RU" noProof="0" dirty="0"/>
              <a:t>Стиль образца заголовка</a:t>
            </a:r>
          </a:p>
        </p:txBody>
      </p:sp>
      <p:sp>
        <p:nvSpPr>
          <p:cNvPr id="3" name="Текст 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ru-RU" noProof="0" dirty="0"/>
              <a:t>Образец текста</a:t>
            </a:r>
          </a:p>
          <a:p>
            <a:pPr lvl="1" rtl="0"/>
            <a:r>
              <a:rPr lang="ru-RU" noProof="0" dirty="0"/>
              <a:t>Второй уровень</a:t>
            </a:r>
          </a:p>
          <a:p>
            <a:pPr lvl="2" rtl="0"/>
            <a:r>
              <a:rPr lang="ru-RU" noProof="0" dirty="0"/>
              <a:t>Третий уровень</a:t>
            </a:r>
          </a:p>
          <a:p>
            <a:pPr lvl="3" rtl="0"/>
            <a:r>
              <a:rPr lang="ru-RU" noProof="0" dirty="0"/>
              <a:t>Четвертый уровень</a:t>
            </a:r>
          </a:p>
          <a:p>
            <a:pPr lvl="4" rtl="0"/>
            <a:r>
              <a:rPr lang="ru-RU" noProof="0" dirty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fld id="{05068B55-532C-4290-9FD4-8548822C384E}" type="datetime1">
              <a:rPr lang="ru-RU" noProof="0" smtClean="0"/>
              <a:t>28.03.2023</a:t>
            </a:fld>
            <a:endParaRPr lang="ru-RU" noProof="0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endParaRPr lang="ru-RU" noProof="0" dirty="0"/>
          </a:p>
        </p:txBody>
      </p:sp>
      <p:sp>
        <p:nvSpPr>
          <p:cNvPr id="6" name="Номер слайда 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fld id="{A428E537-E56B-49CA-B596-52598082FBE8}" type="slidenum">
              <a:rPr lang="ru-RU" noProof="0" smtClean="0"/>
              <a:t>‹#›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28447593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4" r:id="rId8"/>
    <p:sldLayoutId id="2147483680" r:id="rId9"/>
    <p:sldLayoutId id="2147483681" r:id="rId10"/>
    <p:sldLayoutId id="2147483682" r:id="rId11"/>
    <p:sldLayoutId id="2147483683" r:id="rId12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Relationship Id="rId4" Type="http://schemas.openxmlformats.org/officeDocument/2006/relationships/chart" Target="../charts/char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0.xml"/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4.xml"/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6.xml"/><Relationship Id="rId4" Type="http://schemas.openxmlformats.org/officeDocument/2006/relationships/chart" Target="../charts/chart1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7.xml"/><Relationship Id="rId2" Type="http://schemas.openxmlformats.org/officeDocument/2006/relationships/chart" Target="../charts/chart16.xml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8.xml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дпись 6"/>
          <p:cNvSpPr txBox="1"/>
          <p:nvPr/>
        </p:nvSpPr>
        <p:spPr>
          <a:xfrm>
            <a:off x="416502" y="336711"/>
            <a:ext cx="11272058" cy="6093976"/>
          </a:xfrm>
          <a:prstGeom prst="rect">
            <a:avLst/>
          </a:prstGeom>
          <a:noFill/>
          <a:ln>
            <a:solidFill>
              <a:schemeClr val="accent1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square" lIns="0" tIns="0" rIns="0" bIns="0" rtlCol="0">
            <a:spAutoFit/>
          </a:bodyPr>
          <a:lstStyle/>
          <a:p>
            <a:pPr algn="ctr">
              <a:tabLst>
                <a:tab pos="347663" algn="l"/>
              </a:tabLst>
            </a:pPr>
            <a:endParaRPr lang="ru-RU" sz="3600" b="1" dirty="0" smtClean="0">
              <a:solidFill>
                <a:schemeClr val="accent1"/>
              </a:solidFill>
              <a:latin typeface="+mj-lt"/>
            </a:endParaRPr>
          </a:p>
          <a:p>
            <a:pPr algn="ctr">
              <a:tabLst>
                <a:tab pos="347663" algn="l"/>
              </a:tabLst>
            </a:pPr>
            <a:endParaRPr lang="ru-RU" sz="3600" b="1" dirty="0">
              <a:solidFill>
                <a:schemeClr val="accent1"/>
              </a:solidFill>
              <a:latin typeface="+mj-lt"/>
            </a:endParaRPr>
          </a:p>
          <a:p>
            <a:pPr algn="ctr">
              <a:tabLst>
                <a:tab pos="347663" algn="l"/>
              </a:tabLst>
            </a:pPr>
            <a:endParaRPr lang="ru-RU" sz="3600" b="1" dirty="0" smtClean="0">
              <a:solidFill>
                <a:schemeClr val="accent1"/>
              </a:solidFill>
              <a:latin typeface="+mj-lt"/>
            </a:endParaRPr>
          </a:p>
          <a:p>
            <a:pPr algn="ctr">
              <a:tabLst>
                <a:tab pos="347663" algn="l"/>
              </a:tabLst>
            </a:pPr>
            <a:r>
              <a:rPr lang="ru-RU" sz="3600" b="1" dirty="0" smtClean="0">
                <a:solidFill>
                  <a:schemeClr val="accent1"/>
                </a:solidFill>
                <a:latin typeface="+mj-lt"/>
              </a:rPr>
              <a:t>О </a:t>
            </a:r>
            <a:r>
              <a:rPr lang="ru-RU" sz="3600" b="1" dirty="0">
                <a:solidFill>
                  <a:schemeClr val="accent1"/>
                </a:solidFill>
                <a:latin typeface="+mj-lt"/>
              </a:rPr>
              <a:t>результатах социологического </a:t>
            </a:r>
            <a:endParaRPr lang="ru-RU" sz="3600" b="1" dirty="0" smtClean="0">
              <a:solidFill>
                <a:schemeClr val="accent1"/>
              </a:solidFill>
              <a:latin typeface="+mj-lt"/>
            </a:endParaRPr>
          </a:p>
          <a:p>
            <a:pPr algn="ctr">
              <a:tabLst>
                <a:tab pos="347663" algn="l"/>
              </a:tabLst>
            </a:pPr>
            <a:r>
              <a:rPr lang="ru-RU" sz="3600" b="1" dirty="0" smtClean="0">
                <a:solidFill>
                  <a:schemeClr val="accent1"/>
                </a:solidFill>
                <a:latin typeface="+mj-lt"/>
              </a:rPr>
              <a:t>исследования по </a:t>
            </a:r>
            <a:r>
              <a:rPr lang="ru-RU" sz="3600" b="1" dirty="0">
                <a:solidFill>
                  <a:schemeClr val="accent1"/>
                </a:solidFill>
                <a:latin typeface="+mj-lt"/>
              </a:rPr>
              <a:t>оценке уровня коррупции </a:t>
            </a:r>
            <a:endParaRPr lang="ru-RU" sz="3600" b="1" dirty="0" smtClean="0">
              <a:solidFill>
                <a:schemeClr val="accent1"/>
              </a:solidFill>
              <a:latin typeface="+mj-lt"/>
            </a:endParaRPr>
          </a:p>
          <a:p>
            <a:pPr algn="ctr">
              <a:tabLst>
                <a:tab pos="347663" algn="l"/>
              </a:tabLst>
            </a:pPr>
            <a:r>
              <a:rPr lang="ru-RU" sz="3600" b="1" dirty="0" smtClean="0">
                <a:solidFill>
                  <a:schemeClr val="accent1"/>
                </a:solidFill>
                <a:latin typeface="+mj-lt"/>
              </a:rPr>
              <a:t>в </a:t>
            </a:r>
            <a:r>
              <a:rPr lang="ru-RU" sz="3600" b="1" dirty="0">
                <a:solidFill>
                  <a:schemeClr val="accent1"/>
                </a:solidFill>
                <a:latin typeface="+mj-lt"/>
              </a:rPr>
              <a:t>Новосибирской области в </a:t>
            </a:r>
            <a:r>
              <a:rPr lang="ru-RU" sz="3600" b="1" dirty="0" smtClean="0">
                <a:solidFill>
                  <a:schemeClr val="accent1"/>
                </a:solidFill>
                <a:latin typeface="+mj-lt"/>
              </a:rPr>
              <a:t>20</a:t>
            </a:r>
            <a:r>
              <a:rPr lang="en-US" sz="3600" b="1" dirty="0" smtClean="0">
                <a:solidFill>
                  <a:schemeClr val="accent1"/>
                </a:solidFill>
                <a:latin typeface="+mj-lt"/>
              </a:rPr>
              <a:t>2</a:t>
            </a:r>
            <a:r>
              <a:rPr lang="ru-RU" sz="3600" b="1" dirty="0" smtClean="0">
                <a:solidFill>
                  <a:schemeClr val="accent1"/>
                </a:solidFill>
                <a:latin typeface="+mj-lt"/>
              </a:rPr>
              <a:t>2 году</a:t>
            </a:r>
          </a:p>
          <a:p>
            <a:pPr algn="ctr">
              <a:tabLst>
                <a:tab pos="347663" algn="l"/>
              </a:tabLst>
            </a:pPr>
            <a:endParaRPr lang="ru-RU" sz="3600" b="1" dirty="0">
              <a:solidFill>
                <a:schemeClr val="accent1"/>
              </a:solidFill>
              <a:latin typeface="+mj-lt"/>
            </a:endParaRPr>
          </a:p>
          <a:p>
            <a:pPr algn="ctr">
              <a:tabLst>
                <a:tab pos="347663" algn="l"/>
              </a:tabLst>
            </a:pPr>
            <a:endParaRPr lang="ru-RU" sz="3600" b="1" dirty="0" smtClean="0">
              <a:solidFill>
                <a:schemeClr val="accent1"/>
              </a:solidFill>
              <a:latin typeface="+mj-lt"/>
            </a:endParaRPr>
          </a:p>
          <a:p>
            <a:pPr algn="ctr">
              <a:tabLst>
                <a:tab pos="347663" algn="l"/>
              </a:tabLst>
            </a:pPr>
            <a:endParaRPr lang="ru-RU" sz="3600" b="1" dirty="0">
              <a:solidFill>
                <a:schemeClr val="accent1"/>
              </a:solidFill>
              <a:latin typeface="+mj-lt"/>
            </a:endParaRPr>
          </a:p>
          <a:p>
            <a:pPr algn="ctr">
              <a:tabLst>
                <a:tab pos="347663" algn="l"/>
              </a:tabLst>
            </a:pPr>
            <a:endParaRPr lang="ru-RU" sz="3600" b="1" dirty="0" smtClean="0">
              <a:solidFill>
                <a:schemeClr val="accent1"/>
              </a:solidFill>
              <a:latin typeface="+mj-lt"/>
            </a:endParaRPr>
          </a:p>
          <a:p>
            <a:pPr algn="ctr">
              <a:tabLst>
                <a:tab pos="347663" algn="l"/>
              </a:tabLst>
            </a:pPr>
            <a:endParaRPr lang="ru-RU" sz="3600" b="1" dirty="0">
              <a:solidFill>
                <a:schemeClr val="accent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3405051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дпись 109"/>
          <p:cNvSpPr txBox="1"/>
          <p:nvPr/>
        </p:nvSpPr>
        <p:spPr>
          <a:xfrm>
            <a:off x="591816" y="668229"/>
            <a:ext cx="5162275" cy="1538883"/>
          </a:xfrm>
          <a:prstGeom prst="rect">
            <a:avLst/>
          </a:prstGeom>
          <a:gradFill>
            <a:gsLst>
              <a:gs pos="0">
                <a:schemeClr val="accent2">
                  <a:lumMod val="0"/>
                  <a:lumOff val="100000"/>
                </a:schemeClr>
              </a:gs>
              <a:gs pos="74000">
                <a:schemeClr val="accent2">
                  <a:lumMod val="45000"/>
                  <a:lumOff val="55000"/>
                </a:schemeClr>
              </a:gs>
              <a:gs pos="83000">
                <a:schemeClr val="accent2">
                  <a:lumMod val="45000"/>
                  <a:lumOff val="55000"/>
                </a:schemeClr>
              </a:gs>
              <a:gs pos="100000">
                <a:schemeClr val="accent2">
                  <a:lumMod val="30000"/>
                  <a:lumOff val="70000"/>
                </a:schemeClr>
              </a:gs>
            </a:gsLst>
            <a:lin ang="16200000" scaled="1"/>
          </a:gradFill>
        </p:spPr>
        <p:txBody>
          <a:bodyPr wrap="square" lIns="0" tIns="0" rIns="0" bIns="0" rtlCol="0">
            <a:spAutoFit/>
          </a:bodyPr>
          <a:lstStyle/>
          <a:p>
            <a:pPr algn="just" rtl="0">
              <a:tabLst>
                <a:tab pos="347663" algn="l"/>
              </a:tabLst>
            </a:pPr>
            <a:r>
              <a:rPr lang="ru-RU" sz="2000" b="1" dirty="0" smtClean="0">
                <a:solidFill>
                  <a:srgbClr val="30353F"/>
                </a:solidFill>
                <a:latin typeface="Cambria" panose="02040503050406030204" pitchFamily="18" charset="0"/>
              </a:rPr>
              <a:t>БЫТОВАЯ КОРРУПЦИЯ </a:t>
            </a:r>
            <a:r>
              <a:rPr lang="ru-RU" sz="2000" dirty="0">
                <a:solidFill>
                  <a:srgbClr val="30353F"/>
                </a:solidFill>
                <a:latin typeface="Cambria" panose="02040503050406030204" pitchFamily="18" charset="0"/>
              </a:rPr>
              <a:t>–</a:t>
            </a:r>
            <a:r>
              <a:rPr lang="ru-RU" sz="2000" dirty="0" smtClean="0">
                <a:solidFill>
                  <a:srgbClr val="30353F"/>
                </a:solidFill>
                <a:latin typeface="Cambria" panose="02040503050406030204" pitchFamily="18" charset="0"/>
              </a:rPr>
              <a:t> </a:t>
            </a:r>
            <a:r>
              <a:rPr lang="ru-RU" sz="2000" dirty="0">
                <a:solidFill>
                  <a:prstClr val="black"/>
                </a:solidFill>
                <a:latin typeface="Cambria" panose="02040503050406030204" pitchFamily="18" charset="0"/>
              </a:rPr>
              <a:t>коррупция, возникающая при взаимодействии граждан и представителей органов власти, в том числе при предоставлении государственных (муниципальных) </a:t>
            </a:r>
            <a:r>
              <a:rPr lang="ru-RU" sz="2000" dirty="0" smtClean="0">
                <a:solidFill>
                  <a:prstClr val="black"/>
                </a:solidFill>
                <a:latin typeface="Cambria" panose="02040503050406030204" pitchFamily="18" charset="0"/>
              </a:rPr>
              <a:t>услуг</a:t>
            </a:r>
            <a:endParaRPr lang="ru-RU" sz="2000" b="1" dirty="0">
              <a:solidFill>
                <a:srgbClr val="30353F"/>
              </a:solidFill>
              <a:latin typeface="Cambria" panose="02040503050406030204" pitchFamily="18" charset="0"/>
            </a:endParaRPr>
          </a:p>
        </p:txBody>
      </p:sp>
      <p:sp>
        <p:nvSpPr>
          <p:cNvPr id="3" name="Прямоугольник 2">
            <a:extLs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/>
          <p:nvPr/>
        </p:nvSpPr>
        <p:spPr>
          <a:xfrm>
            <a:off x="535722" y="2612283"/>
            <a:ext cx="5274462" cy="33825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spcBef>
                <a:spcPts val="300"/>
              </a:spcBef>
            </a:pPr>
            <a:r>
              <a:rPr lang="ru-RU" sz="1200" b="1" dirty="0" smtClean="0">
                <a:solidFill>
                  <a:schemeClr val="tx1"/>
                </a:solidFill>
                <a:latin typeface="Cambria" panose="02040503050406030204" pitchFamily="18" charset="0"/>
              </a:rPr>
              <a:t>МЕТОД </a:t>
            </a:r>
            <a:r>
              <a:rPr lang="ru-RU" sz="1200" b="1" dirty="0">
                <a:solidFill>
                  <a:schemeClr val="tx1"/>
                </a:solidFill>
                <a:latin typeface="Cambria" panose="02040503050406030204" pitchFamily="18" charset="0"/>
              </a:rPr>
              <a:t>СБОРА ИНФОРМАЦИИ: </a:t>
            </a:r>
            <a:r>
              <a:rPr lang="ru-RU" sz="1200" dirty="0">
                <a:solidFill>
                  <a:schemeClr val="tx1"/>
                </a:solidFill>
                <a:latin typeface="Cambria" panose="02040503050406030204" pitchFamily="18" charset="0"/>
              </a:rPr>
              <a:t>индивидуальное формализованное </a:t>
            </a:r>
            <a:r>
              <a:rPr lang="ru-RU" sz="1200" dirty="0" smtClean="0">
                <a:solidFill>
                  <a:schemeClr val="tx1"/>
                </a:solidFill>
                <a:latin typeface="Cambria" panose="02040503050406030204" pitchFamily="18" charset="0"/>
              </a:rPr>
              <a:t>интервью</a:t>
            </a:r>
            <a:r>
              <a:rPr lang="en-US" sz="1200" dirty="0" smtClean="0">
                <a:solidFill>
                  <a:schemeClr val="tx1"/>
                </a:solidFill>
                <a:latin typeface="Cambria" panose="02040503050406030204" pitchFamily="18" charset="0"/>
              </a:rPr>
              <a:t> </a:t>
            </a:r>
            <a:r>
              <a:rPr lang="ru-RU" sz="1200" dirty="0" smtClean="0">
                <a:solidFill>
                  <a:schemeClr val="tx1"/>
                </a:solidFill>
                <a:latin typeface="Cambria" panose="02040503050406030204" pitchFamily="18" charset="0"/>
              </a:rPr>
              <a:t>методом телефонного </a:t>
            </a:r>
            <a:r>
              <a:rPr lang="ru-RU" sz="1200" dirty="0">
                <a:solidFill>
                  <a:schemeClr val="tx1"/>
                </a:solidFill>
                <a:latin typeface="Cambria" panose="02040503050406030204" pitchFamily="18" charset="0"/>
              </a:rPr>
              <a:t>опроса по стационарным и мобильным телефонам жителей </a:t>
            </a:r>
            <a:r>
              <a:rPr lang="ru-RU" sz="1200">
                <a:solidFill>
                  <a:schemeClr val="tx1"/>
                </a:solidFill>
                <a:latin typeface="Cambria" panose="02040503050406030204" pitchFamily="18" charset="0"/>
              </a:rPr>
              <a:t>Новосибирской </a:t>
            </a:r>
            <a:r>
              <a:rPr lang="ru-RU" sz="1200" smtClean="0">
                <a:solidFill>
                  <a:schemeClr val="tx1"/>
                </a:solidFill>
                <a:latin typeface="Cambria" panose="02040503050406030204" pitchFamily="18" charset="0"/>
              </a:rPr>
              <a:t>области</a:t>
            </a:r>
            <a:r>
              <a:rPr lang="ru-RU" sz="1200" smtClean="0">
                <a:solidFill>
                  <a:schemeClr val="tx1"/>
                </a:solidFill>
                <a:latin typeface="Cambria" panose="02040503050406030204" pitchFamily="18" charset="0"/>
              </a:rPr>
              <a:t>. </a:t>
            </a:r>
            <a:endParaRPr lang="ru-RU" sz="1200" dirty="0" smtClean="0">
              <a:solidFill>
                <a:schemeClr val="tx1"/>
              </a:solidFill>
              <a:latin typeface="Cambria" panose="02040503050406030204" pitchFamily="18" charset="0"/>
            </a:endParaRPr>
          </a:p>
          <a:p>
            <a:pPr algn="just">
              <a:spcBef>
                <a:spcPts val="300"/>
              </a:spcBef>
            </a:pPr>
            <a:endParaRPr lang="ru-RU" sz="1200" dirty="0">
              <a:solidFill>
                <a:schemeClr val="tx1"/>
              </a:solidFill>
              <a:latin typeface="Cambria" panose="02040503050406030204" pitchFamily="18" charset="0"/>
            </a:endParaRPr>
          </a:p>
          <a:p>
            <a:pPr algn="just">
              <a:spcBef>
                <a:spcPts val="300"/>
              </a:spcBef>
            </a:pPr>
            <a:r>
              <a:rPr lang="ru-RU" sz="1200" b="1" dirty="0" smtClean="0">
                <a:solidFill>
                  <a:schemeClr val="tx1"/>
                </a:solidFill>
                <a:latin typeface="Cambria" panose="02040503050406030204" pitchFamily="18" charset="0"/>
              </a:rPr>
              <a:t>ИНФОРМАЦИОННАЯ </a:t>
            </a:r>
            <a:r>
              <a:rPr lang="ru-RU" sz="1200" b="1" dirty="0">
                <a:solidFill>
                  <a:schemeClr val="tx1"/>
                </a:solidFill>
                <a:latin typeface="Cambria" panose="02040503050406030204" pitchFamily="18" charset="0"/>
              </a:rPr>
              <a:t>БАЗА:  </a:t>
            </a:r>
            <a:r>
              <a:rPr lang="ru-RU" sz="1200" b="1" dirty="0" smtClean="0">
                <a:solidFill>
                  <a:schemeClr val="tx1"/>
                </a:solidFill>
                <a:latin typeface="Cambria" panose="02040503050406030204" pitchFamily="18" charset="0"/>
              </a:rPr>
              <a:t>граждане РФ</a:t>
            </a:r>
            <a:r>
              <a:rPr lang="ru-RU" sz="1200" dirty="0" smtClean="0">
                <a:solidFill>
                  <a:schemeClr val="tx1"/>
                </a:solidFill>
                <a:latin typeface="Cambria" panose="02040503050406030204" pitchFamily="18" charset="0"/>
              </a:rPr>
              <a:t>, проживающие на территории Новосибирской области </a:t>
            </a:r>
            <a:r>
              <a:rPr lang="ru-RU" sz="1200" b="1" dirty="0" smtClean="0">
                <a:solidFill>
                  <a:schemeClr val="tx1"/>
                </a:solidFill>
                <a:latin typeface="Cambria" panose="02040503050406030204" pitchFamily="18" charset="0"/>
              </a:rPr>
              <a:t>более 2 лет </a:t>
            </a:r>
            <a:r>
              <a:rPr lang="ru-RU" sz="1200" dirty="0" smtClean="0">
                <a:solidFill>
                  <a:schemeClr val="tx1"/>
                </a:solidFill>
                <a:latin typeface="Cambria" panose="02040503050406030204" pitchFamily="18" charset="0"/>
              </a:rPr>
              <a:t>(за исключением граждан РФ, находящихся в местах лишения свободы и граждан РФ, не имеющих определенного места жительства)</a:t>
            </a:r>
          </a:p>
          <a:p>
            <a:pPr algn="just">
              <a:spcBef>
                <a:spcPts val="300"/>
              </a:spcBef>
            </a:pPr>
            <a:endParaRPr lang="ru-RU" sz="1200" dirty="0" smtClean="0">
              <a:solidFill>
                <a:schemeClr val="tx1"/>
              </a:solidFill>
              <a:latin typeface="Cambria" panose="02040503050406030204" pitchFamily="18" charset="0"/>
            </a:endParaRPr>
          </a:p>
          <a:p>
            <a:pPr algn="just">
              <a:spcBef>
                <a:spcPts val="300"/>
              </a:spcBef>
            </a:pPr>
            <a:r>
              <a:rPr lang="ru-RU" sz="1200" b="1" dirty="0">
                <a:solidFill>
                  <a:schemeClr val="tx1"/>
                </a:solidFill>
                <a:latin typeface="Cambria" panose="02040503050406030204" pitchFamily="18" charset="0"/>
              </a:rPr>
              <a:t>ОБЪЕМ ВЫБОРОЧНОЙ СОВОКУПНОСТИ: </a:t>
            </a:r>
            <a:r>
              <a:rPr lang="ru-RU" sz="1200" b="1" dirty="0" smtClean="0">
                <a:solidFill>
                  <a:schemeClr val="tx1"/>
                </a:solidFill>
                <a:latin typeface="Cambria" panose="02040503050406030204" pitchFamily="18" charset="0"/>
              </a:rPr>
              <a:t>600 жителей </a:t>
            </a:r>
            <a:r>
              <a:rPr lang="ru-RU" sz="1200" dirty="0">
                <a:solidFill>
                  <a:schemeClr val="tx1"/>
                </a:solidFill>
                <a:latin typeface="Cambria" panose="02040503050406030204" pitchFamily="18" charset="0"/>
              </a:rPr>
              <a:t>Н</a:t>
            </a:r>
            <a:r>
              <a:rPr lang="ru-RU" sz="1200" dirty="0" smtClean="0">
                <a:solidFill>
                  <a:schemeClr val="tx1"/>
                </a:solidFill>
                <a:latin typeface="Cambria" panose="02040503050406030204" pitchFamily="18" charset="0"/>
              </a:rPr>
              <a:t>овосибирской области </a:t>
            </a:r>
            <a:r>
              <a:rPr lang="ru-RU" sz="1200" b="1" dirty="0" smtClean="0">
                <a:solidFill>
                  <a:schemeClr val="tx1"/>
                </a:solidFill>
                <a:latin typeface="Cambria" panose="02040503050406030204" pitchFamily="18" charset="0"/>
              </a:rPr>
              <a:t>старше 18 лет.</a:t>
            </a:r>
          </a:p>
          <a:p>
            <a:pPr algn="just">
              <a:spcBef>
                <a:spcPts val="300"/>
              </a:spcBef>
            </a:pPr>
            <a:endParaRPr lang="ru-RU" sz="1200" dirty="0">
              <a:solidFill>
                <a:schemeClr val="tx1"/>
              </a:solidFill>
              <a:latin typeface="Cambria" panose="02040503050406030204" pitchFamily="18" charset="0"/>
            </a:endParaRPr>
          </a:p>
          <a:p>
            <a:pPr algn="just">
              <a:spcBef>
                <a:spcPts val="300"/>
              </a:spcBef>
            </a:pPr>
            <a:r>
              <a:rPr lang="ru-RU" sz="1200" b="1" dirty="0" smtClean="0">
                <a:solidFill>
                  <a:schemeClr val="tx1"/>
                </a:solidFill>
                <a:latin typeface="Cambria" panose="02040503050406030204" pitchFamily="18" charset="0"/>
              </a:rPr>
              <a:t>ТИП </a:t>
            </a:r>
            <a:r>
              <a:rPr lang="ru-RU" sz="1200" b="1" dirty="0">
                <a:solidFill>
                  <a:schemeClr val="tx1"/>
                </a:solidFill>
                <a:latin typeface="Cambria" panose="02040503050406030204" pitchFamily="18" charset="0"/>
              </a:rPr>
              <a:t>ВЫБОРОЧНОЙ СОВОКУПНОСТИ: </a:t>
            </a:r>
            <a:r>
              <a:rPr lang="ru-RU" sz="1200" dirty="0">
                <a:solidFill>
                  <a:schemeClr val="tx1"/>
                </a:solidFill>
                <a:latin typeface="Cambria" panose="02040503050406030204" pitchFamily="18" charset="0"/>
              </a:rPr>
              <a:t>многоступенчатая стратифицированная с организацией ступеней по территориальному </a:t>
            </a:r>
            <a:r>
              <a:rPr lang="ru-RU" sz="1200" dirty="0" smtClean="0">
                <a:solidFill>
                  <a:schemeClr val="tx1"/>
                </a:solidFill>
                <a:latin typeface="Cambria" panose="02040503050406030204" pitchFamily="18" charset="0"/>
              </a:rPr>
              <a:t>признаку. Выборка </a:t>
            </a:r>
            <a:r>
              <a:rPr lang="ru-RU" sz="1200" b="1" dirty="0" smtClean="0">
                <a:solidFill>
                  <a:schemeClr val="tx1"/>
                </a:solidFill>
                <a:latin typeface="Cambria" panose="02040503050406030204" pitchFamily="18" charset="0"/>
              </a:rPr>
              <a:t>репрезентирует жителей Новосибирской области по полу, возрасту и типу поселений. </a:t>
            </a:r>
            <a:endParaRPr lang="ru-RU" sz="1200" b="1" dirty="0">
              <a:solidFill>
                <a:schemeClr val="tx1"/>
              </a:solidFill>
              <a:latin typeface="Cambria" panose="02040503050406030204" pitchFamily="18" charset="0"/>
            </a:endParaRPr>
          </a:p>
          <a:p>
            <a:pPr>
              <a:spcBef>
                <a:spcPts val="300"/>
              </a:spcBef>
            </a:pPr>
            <a:endParaRPr lang="ru-RU" sz="1000" dirty="0">
              <a:solidFill>
                <a:schemeClr val="tx1"/>
              </a:solidFill>
              <a:latin typeface="Cambria" panose="02040503050406030204" pitchFamily="18" charset="0"/>
            </a:endParaRPr>
          </a:p>
        </p:txBody>
      </p:sp>
      <p:graphicFrame>
        <p:nvGraphicFramePr>
          <p:cNvPr id="4" name="Диаграмма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82185365"/>
              </p:ext>
            </p:extLst>
          </p:nvPr>
        </p:nvGraphicFramePr>
        <p:xfrm>
          <a:off x="6312733" y="1258174"/>
          <a:ext cx="4608512" cy="27363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Прямоугольник 4"/>
          <p:cNvSpPr/>
          <p:nvPr/>
        </p:nvSpPr>
        <p:spPr>
          <a:xfrm>
            <a:off x="9968737" y="1770021"/>
            <a:ext cx="1183513" cy="40011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ru-RU" sz="10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городской округ  </a:t>
            </a:r>
            <a:r>
              <a:rPr lang="ru-RU" sz="1000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НОВОСИБИРСК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6674625" y="1328137"/>
            <a:ext cx="1781944" cy="40011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ru-RU" sz="10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ГОРОДСКОЕ НАСЕЛЕНИЕ в муниципальных </a:t>
            </a:r>
            <a:r>
              <a:rPr lang="ru-RU" sz="1000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районах</a:t>
            </a:r>
            <a:r>
              <a:rPr lang="ru-RU" sz="1000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ru-RU" sz="1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6246231" y="2426271"/>
            <a:ext cx="1781944" cy="40011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ru-RU" sz="1000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СЕЛЬСКОЕ </a:t>
            </a:r>
            <a:r>
              <a:rPr lang="ru-RU" sz="10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НАСЕЛЕНИЕ в муниципальных </a:t>
            </a:r>
            <a:r>
              <a:rPr lang="ru-RU" sz="1000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районах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6827448" y="3373107"/>
            <a:ext cx="1584176" cy="40011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ru-RU" sz="10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городские округа БЕРДСК, </a:t>
            </a:r>
            <a:r>
              <a:rPr lang="ru-RU" sz="1000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ИСКИТИМ</a:t>
            </a:r>
          </a:p>
        </p:txBody>
      </p:sp>
      <p:sp>
        <p:nvSpPr>
          <p:cNvPr id="9" name="Заголовок 1"/>
          <p:cNvSpPr txBox="1">
            <a:spLocks/>
          </p:cNvSpPr>
          <p:nvPr/>
        </p:nvSpPr>
        <p:spPr>
          <a:xfrm>
            <a:off x="6967094" y="668229"/>
            <a:ext cx="4513811" cy="315076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600" dirty="0">
                <a:latin typeface="Cambria" panose="02040503050406030204" pitchFamily="18" charset="0"/>
              </a:rPr>
              <a:t>Х</a:t>
            </a:r>
            <a:r>
              <a:rPr lang="ru-RU" sz="1600" dirty="0" smtClean="0">
                <a:latin typeface="Cambria" panose="02040503050406030204" pitchFamily="18" charset="0"/>
              </a:rPr>
              <a:t>арактеристики выборочной совокупности</a:t>
            </a:r>
            <a:endParaRPr lang="ru-RU" sz="1600" dirty="0">
              <a:latin typeface="Cambria" panose="02040503050406030204" pitchFamily="18" charset="0"/>
            </a:endParaRPr>
          </a:p>
        </p:txBody>
      </p:sp>
      <p:graphicFrame>
        <p:nvGraphicFramePr>
          <p:cNvPr id="10" name="Диаграмма 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23141886"/>
              </p:ext>
            </p:extLst>
          </p:nvPr>
        </p:nvGraphicFramePr>
        <p:xfrm>
          <a:off x="6246231" y="4064441"/>
          <a:ext cx="1997968" cy="167992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2" name="Номер слайда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A428E537-E56B-49CA-B596-52598082FBE8}" type="slidenum">
              <a:rPr lang="ru-RU" noProof="0" smtClean="0"/>
              <a:t>2</a:t>
            </a:fld>
            <a:endParaRPr lang="ru-RU" noProof="0" dirty="0"/>
          </a:p>
        </p:txBody>
      </p:sp>
      <p:graphicFrame>
        <p:nvGraphicFramePr>
          <p:cNvPr id="13" name="Диаграмма 1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72556367"/>
              </p:ext>
            </p:extLst>
          </p:nvPr>
        </p:nvGraphicFramePr>
        <p:xfrm>
          <a:off x="8456569" y="4588332"/>
          <a:ext cx="3184756" cy="151561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15876311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дпись 109"/>
          <p:cNvSpPr txBox="1"/>
          <p:nvPr/>
        </p:nvSpPr>
        <p:spPr>
          <a:xfrm>
            <a:off x="453232" y="229757"/>
            <a:ext cx="5941598" cy="923330"/>
          </a:xfrm>
          <a:prstGeom prst="rect">
            <a:avLst/>
          </a:prstGeom>
          <a:gradFill>
            <a:gsLst>
              <a:gs pos="0">
                <a:schemeClr val="accent2">
                  <a:lumMod val="5000"/>
                  <a:lumOff val="95000"/>
                </a:schemeClr>
              </a:gs>
              <a:gs pos="74000">
                <a:schemeClr val="accent2">
                  <a:lumMod val="45000"/>
                  <a:lumOff val="55000"/>
                </a:schemeClr>
              </a:gs>
              <a:gs pos="83000">
                <a:schemeClr val="accent2">
                  <a:lumMod val="45000"/>
                  <a:lumOff val="55000"/>
                </a:schemeClr>
              </a:gs>
              <a:gs pos="100000">
                <a:schemeClr val="accent2">
                  <a:lumMod val="30000"/>
                  <a:lumOff val="70000"/>
                </a:schemeClr>
              </a:gs>
            </a:gsLst>
            <a:lin ang="16200000" scaled="1"/>
          </a:gradFill>
        </p:spPr>
        <p:txBody>
          <a:bodyPr wrap="square" lIns="0" tIns="0" rIns="0" bIns="0" rtlCol="0">
            <a:spAutoFit/>
          </a:bodyPr>
          <a:lstStyle/>
          <a:p>
            <a:pPr lvl="0">
              <a:spcBef>
                <a:spcPts val="600"/>
              </a:spcBef>
              <a:buClr>
                <a:srgbClr val="AD0101"/>
              </a:buClr>
              <a:buSzPct val="76000"/>
            </a:pPr>
            <a:r>
              <a:rPr lang="ru-RU" sz="2000" b="1" dirty="0" smtClean="0">
                <a:solidFill>
                  <a:srgbClr val="30353F"/>
                </a:solidFill>
                <a:latin typeface="Cambria" panose="02040503050406030204" pitchFamily="18" charset="0"/>
              </a:rPr>
              <a:t>ДЕЛОВАЯ КОРРУПЦИЯ </a:t>
            </a:r>
            <a:r>
              <a:rPr lang="ru-RU" sz="2000" dirty="0" smtClean="0">
                <a:solidFill>
                  <a:srgbClr val="30353F"/>
                </a:solidFill>
                <a:latin typeface="Cambria" panose="02040503050406030204" pitchFamily="18" charset="0"/>
              </a:rPr>
              <a:t>– </a:t>
            </a:r>
            <a:r>
              <a:rPr lang="ru-RU" sz="2000" dirty="0">
                <a:solidFill>
                  <a:prstClr val="black"/>
                </a:solidFill>
                <a:latin typeface="Cambria" panose="02040503050406030204" pitchFamily="18" charset="0"/>
              </a:rPr>
              <a:t>коррупция, возникающая при взаимодействии  органов власти и представителей </a:t>
            </a:r>
            <a:r>
              <a:rPr lang="ru-RU" sz="2000" dirty="0" smtClean="0">
                <a:solidFill>
                  <a:prstClr val="black"/>
                </a:solidFill>
                <a:latin typeface="Cambria" panose="02040503050406030204" pitchFamily="18" charset="0"/>
              </a:rPr>
              <a:t>бизнеса</a:t>
            </a:r>
            <a:endParaRPr lang="ru-RU" sz="2000" b="1" dirty="0">
              <a:solidFill>
                <a:srgbClr val="30353F"/>
              </a:solidFill>
              <a:latin typeface="Cambria" panose="02040503050406030204" pitchFamily="18" charset="0"/>
            </a:endParaRPr>
          </a:p>
        </p:txBody>
      </p:sp>
      <p:sp>
        <p:nvSpPr>
          <p:cNvPr id="4" name="Прямоугольник 3">
            <a:extLs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/>
          <p:nvPr/>
        </p:nvSpPr>
        <p:spPr>
          <a:xfrm>
            <a:off x="348459" y="1275041"/>
            <a:ext cx="5859610" cy="228702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just">
              <a:spcBef>
                <a:spcPts val="600"/>
              </a:spcBef>
            </a:pPr>
            <a:r>
              <a:rPr lang="ru-RU" sz="1200" b="1" dirty="0">
                <a:solidFill>
                  <a:prstClr val="black"/>
                </a:solidFill>
                <a:latin typeface="Cambria" panose="02040503050406030204" pitchFamily="18" charset="0"/>
              </a:rPr>
              <a:t>МЕТОД СБОРА ИНФОРМАЦИИ: </a:t>
            </a:r>
            <a:r>
              <a:rPr lang="ru-RU" sz="1200" dirty="0">
                <a:solidFill>
                  <a:prstClr val="black"/>
                </a:solidFill>
                <a:latin typeface="Cambria" panose="02040503050406030204" pitchFamily="18" charset="0"/>
              </a:rPr>
              <a:t>индивидуальное заполнение респондентами </a:t>
            </a:r>
            <a:r>
              <a:rPr lang="ru-RU" sz="1200" b="1" dirty="0" smtClean="0">
                <a:solidFill>
                  <a:prstClr val="black"/>
                </a:solidFill>
                <a:latin typeface="Cambria" panose="02040503050406030204" pitchFamily="18" charset="0"/>
              </a:rPr>
              <a:t>электронной анкеты </a:t>
            </a:r>
            <a:r>
              <a:rPr lang="ru-RU" sz="1200" dirty="0" smtClean="0">
                <a:solidFill>
                  <a:prstClr val="black"/>
                </a:solidFill>
                <a:latin typeface="Cambria" panose="02040503050406030204" pitchFamily="18" charset="0"/>
              </a:rPr>
              <a:t>в Интернете </a:t>
            </a:r>
            <a:r>
              <a:rPr lang="ru-RU" sz="1200" dirty="0">
                <a:solidFill>
                  <a:prstClr val="black"/>
                </a:solidFill>
                <a:latin typeface="Cambria" panose="02040503050406030204" pitchFamily="18" charset="0"/>
              </a:rPr>
              <a:t>после получения рассылки-приглашения</a:t>
            </a:r>
            <a:r>
              <a:rPr lang="ru-RU" sz="1200" dirty="0" smtClean="0">
                <a:solidFill>
                  <a:prstClr val="black"/>
                </a:solidFill>
                <a:latin typeface="Cambria" panose="02040503050406030204" pitchFamily="18" charset="0"/>
              </a:rPr>
              <a:t>.</a:t>
            </a:r>
          </a:p>
          <a:p>
            <a:pPr lvl="0" algn="just">
              <a:spcBef>
                <a:spcPts val="600"/>
              </a:spcBef>
            </a:pPr>
            <a:r>
              <a:rPr lang="ru-RU" sz="1200" b="1" dirty="0" smtClean="0">
                <a:solidFill>
                  <a:prstClr val="black"/>
                </a:solidFill>
                <a:latin typeface="Cambria" panose="02040503050406030204" pitchFamily="18" charset="0"/>
              </a:rPr>
              <a:t>ИНФОРМАЦИОННАЯ </a:t>
            </a:r>
            <a:r>
              <a:rPr lang="ru-RU" sz="1200" b="1" dirty="0">
                <a:solidFill>
                  <a:prstClr val="black"/>
                </a:solidFill>
                <a:latin typeface="Cambria" panose="02040503050406030204" pitchFamily="18" charset="0"/>
              </a:rPr>
              <a:t>БАЗА:  </a:t>
            </a:r>
            <a:r>
              <a:rPr lang="ru-RU" sz="1200" dirty="0">
                <a:solidFill>
                  <a:prstClr val="black"/>
                </a:solidFill>
                <a:latin typeface="Cambria" panose="02040503050406030204" pitchFamily="18" charset="0"/>
              </a:rPr>
              <a:t>хозяйствующие </a:t>
            </a:r>
            <a:r>
              <a:rPr lang="ru-RU" sz="1200" dirty="0" smtClean="0">
                <a:solidFill>
                  <a:prstClr val="black"/>
                </a:solidFill>
                <a:latin typeface="Cambria" panose="02040503050406030204" pitchFamily="18" charset="0"/>
              </a:rPr>
              <a:t>субъекты (</a:t>
            </a:r>
            <a:r>
              <a:rPr lang="ru-RU" sz="1200" b="1" dirty="0" smtClean="0">
                <a:solidFill>
                  <a:prstClr val="black"/>
                </a:solidFill>
                <a:latin typeface="Cambria" panose="02040503050406030204" pitchFamily="18" charset="0"/>
              </a:rPr>
              <a:t>юридические лица и индивидуальные предприниматели</a:t>
            </a:r>
            <a:r>
              <a:rPr lang="ru-RU" sz="1200" dirty="0" smtClean="0">
                <a:solidFill>
                  <a:prstClr val="black"/>
                </a:solidFill>
                <a:latin typeface="Cambria" panose="02040503050406030204" pitchFamily="18" charset="0"/>
              </a:rPr>
              <a:t>), ведущие бизнес на </a:t>
            </a:r>
            <a:r>
              <a:rPr lang="ru-RU" sz="1200" dirty="0">
                <a:solidFill>
                  <a:prstClr val="black"/>
                </a:solidFill>
                <a:latin typeface="Cambria" panose="02040503050406030204" pitchFamily="18" charset="0"/>
              </a:rPr>
              <a:t>территории Новосибирской области</a:t>
            </a:r>
            <a:r>
              <a:rPr lang="ru-RU" sz="1200" dirty="0" smtClean="0">
                <a:solidFill>
                  <a:prstClr val="black"/>
                </a:solidFill>
                <a:latin typeface="Cambria" panose="02040503050406030204" pitchFamily="18" charset="0"/>
              </a:rPr>
              <a:t>.</a:t>
            </a:r>
          </a:p>
          <a:p>
            <a:pPr lvl="0" algn="just">
              <a:spcBef>
                <a:spcPts val="600"/>
              </a:spcBef>
            </a:pPr>
            <a:r>
              <a:rPr lang="ru-RU" sz="1200" b="1" dirty="0" smtClean="0">
                <a:solidFill>
                  <a:prstClr val="black"/>
                </a:solidFill>
                <a:latin typeface="Cambria" panose="02040503050406030204" pitchFamily="18" charset="0"/>
              </a:rPr>
              <a:t>ОБЪЕМ </a:t>
            </a:r>
            <a:r>
              <a:rPr lang="ru-RU" sz="1200" b="1" dirty="0">
                <a:solidFill>
                  <a:prstClr val="black"/>
                </a:solidFill>
                <a:latin typeface="Cambria" panose="02040503050406030204" pitchFamily="18" charset="0"/>
              </a:rPr>
              <a:t>ВЫБОРОЧНОЙ СОВОКУПНОСТИ: </a:t>
            </a:r>
            <a:r>
              <a:rPr lang="ru-RU" sz="1200" b="1" dirty="0" smtClean="0">
                <a:solidFill>
                  <a:prstClr val="black"/>
                </a:solidFill>
                <a:latin typeface="Cambria" panose="02040503050406030204" pitchFamily="18" charset="0"/>
              </a:rPr>
              <a:t>300 представителей </a:t>
            </a:r>
            <a:r>
              <a:rPr lang="ru-RU" sz="1200" dirty="0" smtClean="0">
                <a:solidFill>
                  <a:prstClr val="black"/>
                </a:solidFill>
                <a:latin typeface="Cambria" panose="02040503050406030204" pitchFamily="18" charset="0"/>
              </a:rPr>
              <a:t>бизнеса </a:t>
            </a:r>
            <a:r>
              <a:rPr lang="ru-RU" sz="1200" dirty="0">
                <a:solidFill>
                  <a:prstClr val="black"/>
                </a:solidFill>
                <a:latin typeface="Cambria" panose="02040503050406030204" pitchFamily="18" charset="0"/>
              </a:rPr>
              <a:t>(юридического лица или индивидуального предпринимателя) Новосибирской области старше 18 лет</a:t>
            </a:r>
            <a:r>
              <a:rPr lang="ru-RU" sz="1200" dirty="0" smtClean="0">
                <a:solidFill>
                  <a:prstClr val="black"/>
                </a:solidFill>
                <a:latin typeface="Cambria" panose="02040503050406030204" pitchFamily="18" charset="0"/>
              </a:rPr>
              <a:t>.</a:t>
            </a:r>
          </a:p>
          <a:p>
            <a:pPr lvl="0" algn="just">
              <a:spcBef>
                <a:spcPts val="600"/>
              </a:spcBef>
            </a:pPr>
            <a:r>
              <a:rPr lang="ru-RU" sz="1200" b="1" dirty="0" smtClean="0">
                <a:solidFill>
                  <a:prstClr val="black"/>
                </a:solidFill>
                <a:latin typeface="Cambria" panose="02040503050406030204" pitchFamily="18" charset="0"/>
              </a:rPr>
              <a:t>ТИП </a:t>
            </a:r>
            <a:r>
              <a:rPr lang="ru-RU" sz="1200" b="1" dirty="0">
                <a:solidFill>
                  <a:prstClr val="black"/>
                </a:solidFill>
                <a:latin typeface="Cambria" panose="02040503050406030204" pitchFamily="18" charset="0"/>
              </a:rPr>
              <a:t>ВЫБОРОЧНОЙ СОВОКУПНОСТИ: </a:t>
            </a:r>
            <a:r>
              <a:rPr lang="ru-RU" sz="1200" dirty="0">
                <a:solidFill>
                  <a:prstClr val="black"/>
                </a:solidFill>
                <a:latin typeface="Cambria" panose="02040503050406030204" pitchFamily="18" charset="0"/>
              </a:rPr>
              <a:t>квотная </a:t>
            </a:r>
            <a:r>
              <a:rPr lang="ru-RU" sz="1200" dirty="0" smtClean="0">
                <a:solidFill>
                  <a:prstClr val="black"/>
                </a:solidFill>
                <a:latin typeface="Cambria" panose="02040503050406030204" pitchFamily="18" charset="0"/>
              </a:rPr>
              <a:t>выборка </a:t>
            </a:r>
            <a:r>
              <a:rPr lang="ru-RU" sz="1200" b="1" dirty="0" smtClean="0">
                <a:solidFill>
                  <a:prstClr val="black"/>
                </a:solidFill>
                <a:latin typeface="Cambria" panose="02040503050406030204" pitchFamily="18" charset="0"/>
              </a:rPr>
              <a:t>по размеру хозяйствующего субъекта и видам экономической деятельности.</a:t>
            </a:r>
            <a:endParaRPr lang="ru-RU" sz="1200" b="1" dirty="0">
              <a:solidFill>
                <a:prstClr val="black"/>
              </a:solidFill>
              <a:latin typeface="Cambria" panose="02040503050406030204" pitchFamily="18" charset="0"/>
            </a:endParaRPr>
          </a:p>
        </p:txBody>
      </p:sp>
      <p:graphicFrame>
        <p:nvGraphicFramePr>
          <p:cNvPr id="5" name="Диаграмма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07087783"/>
              </p:ext>
            </p:extLst>
          </p:nvPr>
        </p:nvGraphicFramePr>
        <p:xfrm>
          <a:off x="649972" y="3417998"/>
          <a:ext cx="5184576" cy="34563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Заголовок 1"/>
          <p:cNvSpPr txBox="1">
            <a:spLocks/>
          </p:cNvSpPr>
          <p:nvPr/>
        </p:nvSpPr>
        <p:spPr>
          <a:xfrm>
            <a:off x="6581590" y="450662"/>
            <a:ext cx="4513811" cy="702425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600" dirty="0" smtClean="0">
                <a:latin typeface="Cambria" panose="02040503050406030204" pitchFamily="18" charset="0"/>
              </a:rPr>
              <a:t>По видам экономической деятельности</a:t>
            </a:r>
            <a:endParaRPr lang="ru-RU" sz="1600" dirty="0">
              <a:latin typeface="Cambria" panose="02040503050406030204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3105744" y="4216184"/>
            <a:ext cx="1309691" cy="338554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ru-RU" sz="800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КРУПНОЕ предприятие </a:t>
            </a:r>
          </a:p>
          <a:p>
            <a:r>
              <a:rPr lang="ru-RU" sz="800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(свыше 251 человек) </a:t>
            </a:r>
            <a:endParaRPr lang="ru-RU" sz="8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1744496" y="4288772"/>
            <a:ext cx="1251827" cy="338554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ru-RU" sz="800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СРЕДНЕЕ предприятие</a:t>
            </a:r>
          </a:p>
          <a:p>
            <a:r>
              <a:rPr lang="ru-RU" sz="800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(от 101 до 250 человек)</a:t>
            </a:r>
            <a:endParaRPr lang="ru-RU" sz="8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782976" y="5146190"/>
            <a:ext cx="1440160" cy="338554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ru-RU" sz="800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МАЛОЕ предприятие</a:t>
            </a:r>
          </a:p>
          <a:p>
            <a:r>
              <a:rPr lang="ru-RU" sz="800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(от 16 до 100 человек)</a:t>
            </a:r>
            <a:endParaRPr lang="ru-RU" sz="8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aphicFrame>
        <p:nvGraphicFramePr>
          <p:cNvPr id="10" name="Диаграмма 9"/>
          <p:cNvGraphicFramePr/>
          <p:nvPr>
            <p:extLst>
              <p:ext uri="{D42A27DB-BD31-4B8C-83A1-F6EECF244321}">
                <p14:modId xmlns:p14="http://schemas.microsoft.com/office/powerpoint/2010/main" val="1567817356"/>
              </p:ext>
            </p:extLst>
          </p:nvPr>
        </p:nvGraphicFramePr>
        <p:xfrm>
          <a:off x="6581590" y="714895"/>
          <a:ext cx="5189232" cy="59934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1" name="Заголовок 1"/>
          <p:cNvSpPr txBox="1">
            <a:spLocks/>
          </p:cNvSpPr>
          <p:nvPr/>
        </p:nvSpPr>
        <p:spPr>
          <a:xfrm>
            <a:off x="448887" y="3683036"/>
            <a:ext cx="4513811" cy="702425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600" dirty="0" smtClean="0">
                <a:latin typeface="Cambria" panose="02040503050406030204" pitchFamily="18" charset="0"/>
              </a:rPr>
              <a:t>По размеру хозяйствующих субъектов</a:t>
            </a:r>
          </a:p>
          <a:p>
            <a:endParaRPr lang="ru-RU" sz="1600" dirty="0">
              <a:latin typeface="Cambria" panose="02040503050406030204" pitchFamily="18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A428E537-E56B-49CA-B596-52598082FBE8}" type="slidenum">
              <a:rPr lang="ru-RU" noProof="0" smtClean="0"/>
              <a:t>3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36852315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C0BE4D79-A5CF-448A-89B2-C290775B1B68}" type="slidenum">
              <a:rPr lang="ru-RU" smtClean="0"/>
              <a:t>4</a:t>
            </a:fld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573576" y="493206"/>
            <a:ext cx="10956175" cy="56169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342900" algn="just">
              <a:spcAft>
                <a:spcPts val="0"/>
              </a:spcAft>
            </a:pPr>
            <a:r>
              <a:rPr lang="ru-RU" sz="1600" b="1" dirty="0" smtClean="0">
                <a:latin typeface="Cambria" panose="02040503050406030204" pitchFamily="18" charset="0"/>
                <a:ea typeface="Times New Roman" panose="02020603050405020304" pitchFamily="18" charset="0"/>
              </a:rPr>
              <a:t>МЕТОДИКА ПРОВЕДЕНИЯ СОЦИОЛОГИЧЕСКИХ ИССЛЕДОВАНИЙ В ЦЕЛЯХ ОЦЕНКИ УРОВНЯ КОРРУПЦИИ В СУБЪЕКТАХ РОССИЙСКОЙ ФЕДЕРАЦИИ. Аналитические направления:</a:t>
            </a:r>
            <a:endParaRPr lang="ru-RU" sz="1600" dirty="0">
              <a:latin typeface="Cambria" panose="02040503050406030204" pitchFamily="18" charset="0"/>
              <a:ea typeface="Times New Roman" panose="02020603050405020304" pitchFamily="18" charset="0"/>
            </a:endParaRPr>
          </a:p>
          <a:p>
            <a:pPr marL="285750" indent="-285750" algn="just">
              <a:spcBef>
                <a:spcPts val="1100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ru-RU" sz="1600" b="1" dirty="0" smtClean="0">
                <a:latin typeface="Cambria" panose="02040503050406030204" pitchFamily="18" charset="0"/>
                <a:ea typeface="Times New Roman" panose="02020603050405020304" pitchFamily="18" charset="0"/>
              </a:rPr>
              <a:t>мотивация </a:t>
            </a:r>
            <a:r>
              <a:rPr lang="ru-RU" sz="1600" b="1" dirty="0">
                <a:latin typeface="Cambria" panose="02040503050406030204" pitchFamily="18" charset="0"/>
                <a:ea typeface="Times New Roman" panose="02020603050405020304" pitchFamily="18" charset="0"/>
              </a:rPr>
              <a:t>и алгоритмы поведения </a:t>
            </a:r>
            <a:r>
              <a:rPr lang="ru-RU" sz="1600" dirty="0">
                <a:latin typeface="Cambria" panose="02040503050406030204" pitchFamily="18" charset="0"/>
                <a:ea typeface="Times New Roman" panose="02020603050405020304" pitchFamily="18" charset="0"/>
              </a:rPr>
              <a:t>участников коррупционных ситуаций, в том числе цели и формы оказания коррупционного влияния на должностных лиц посредством выплат коррупционных вознаграждений (в том числе неформальных платежей или взяток);</a:t>
            </a:r>
          </a:p>
          <a:p>
            <a:pPr marL="285750" indent="-285750" algn="just">
              <a:spcBef>
                <a:spcPts val="1100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ru-RU" sz="1600" b="1" dirty="0">
                <a:latin typeface="Cambria" panose="02040503050406030204" pitchFamily="18" charset="0"/>
                <a:ea typeface="Times New Roman" panose="02020603050405020304" pitchFamily="18" charset="0"/>
              </a:rPr>
              <a:t>уровень распространенности и </a:t>
            </a:r>
            <a:r>
              <a:rPr lang="ru-RU" sz="1600" b="1" dirty="0" err="1">
                <a:latin typeface="Cambria" panose="02040503050406030204" pitchFamily="18" charset="0"/>
                <a:ea typeface="Times New Roman" panose="02020603050405020304" pitchFamily="18" charset="0"/>
              </a:rPr>
              <a:t>укорененности</a:t>
            </a:r>
            <a:r>
              <a:rPr lang="ru-RU" sz="1600" b="1" dirty="0">
                <a:latin typeface="Cambria" panose="02040503050406030204" pitchFamily="18" charset="0"/>
                <a:ea typeface="Times New Roman" panose="02020603050405020304" pitchFamily="18" charset="0"/>
              </a:rPr>
              <a:t> коррупции </a:t>
            </a:r>
            <a:r>
              <a:rPr lang="ru-RU" sz="1600" dirty="0">
                <a:latin typeface="Cambria" panose="02040503050406030204" pitchFamily="18" charset="0"/>
                <a:ea typeface="Times New Roman" panose="02020603050405020304" pitchFamily="18" charset="0"/>
              </a:rPr>
              <a:t>на основе наблюдений и оценок граждан и представителей бизнеса;</a:t>
            </a:r>
          </a:p>
          <a:p>
            <a:pPr marL="285750" indent="-285750" algn="just">
              <a:spcBef>
                <a:spcPts val="1100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ru-RU" sz="1600" b="1" dirty="0">
                <a:latin typeface="Cambria" panose="02040503050406030204" pitchFamily="18" charset="0"/>
                <a:ea typeface="Times New Roman" panose="02020603050405020304" pitchFamily="18" charset="0"/>
              </a:rPr>
              <a:t>отношение</a:t>
            </a:r>
            <a:r>
              <a:rPr lang="ru-RU" sz="1600" dirty="0">
                <a:latin typeface="Cambria" panose="02040503050406030204" pitchFamily="18" charset="0"/>
                <a:ea typeface="Times New Roman" panose="02020603050405020304" pitchFamily="18" charset="0"/>
              </a:rPr>
              <a:t> представителей различных социальных слоев населения и представителей бизнеса </a:t>
            </a:r>
            <a:r>
              <a:rPr lang="ru-RU" sz="1600" b="1" dirty="0">
                <a:latin typeface="Cambria" panose="02040503050406030204" pitchFamily="18" charset="0"/>
                <a:ea typeface="Times New Roman" panose="02020603050405020304" pitchFamily="18" charset="0"/>
              </a:rPr>
              <a:t>к коррупции как к явлению;</a:t>
            </a:r>
          </a:p>
          <a:p>
            <a:pPr marL="285750" indent="-285750" algn="just">
              <a:spcBef>
                <a:spcPts val="1100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ru-RU" sz="1600" b="1" dirty="0">
                <a:latin typeface="Cambria" panose="02040503050406030204" pitchFamily="18" charset="0"/>
                <a:ea typeface="Times New Roman" panose="02020603050405020304" pitchFamily="18" charset="0"/>
              </a:rPr>
              <a:t>мнения граждан и представителей бизнеса об интенсивности коррупции </a:t>
            </a:r>
            <a:r>
              <a:rPr lang="ru-RU" sz="1600" dirty="0">
                <a:latin typeface="Cambria" panose="02040503050406030204" pitchFamily="18" charset="0"/>
                <a:ea typeface="Times New Roman" panose="02020603050405020304" pitchFamily="18" charset="0"/>
              </a:rPr>
              <a:t>в различных ситуациях (обстоятельствах) их взаимодействия с представителями органов власти, а также о причинах возникновения коррупционных ситуаций (их инициаторах);</a:t>
            </a:r>
          </a:p>
          <a:p>
            <a:pPr marL="285750" indent="-285750" algn="just">
              <a:spcBef>
                <a:spcPts val="1100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ru-RU" sz="1600" dirty="0">
                <a:latin typeface="Cambria" panose="02040503050406030204" pitchFamily="18" charset="0"/>
                <a:ea typeface="Times New Roman" panose="02020603050405020304" pitchFamily="18" charset="0"/>
              </a:rPr>
              <a:t>особенности коррупционного поведения в различных ситуациях (обстоятельствах) взаимодействия граждан и представителей бизнеса с представителями органов власти, в том числе </a:t>
            </a:r>
            <a:r>
              <a:rPr lang="ru-RU" sz="1600" b="1" dirty="0">
                <a:latin typeface="Cambria" panose="02040503050406030204" pitchFamily="18" charset="0"/>
                <a:ea typeface="Times New Roman" panose="02020603050405020304" pitchFamily="18" charset="0"/>
              </a:rPr>
              <a:t>оценка коррупции как фактора ограничения доступности государственных (муниципальных) услуг, </a:t>
            </a:r>
            <a:r>
              <a:rPr lang="ru-RU" sz="1600" dirty="0">
                <a:latin typeface="Cambria" panose="02040503050406030204" pitchFamily="18" charset="0"/>
                <a:ea typeface="Times New Roman" panose="02020603050405020304" pitchFamily="18" charset="0"/>
              </a:rPr>
              <a:t>а также при осуществлении государственных (муниципальных) закупок;</a:t>
            </a:r>
          </a:p>
          <a:p>
            <a:pPr marL="285750" indent="-285750" algn="just">
              <a:spcBef>
                <a:spcPts val="1100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ru-RU" sz="1600" b="1" dirty="0">
                <a:latin typeface="Cambria" panose="02040503050406030204" pitchFamily="18" charset="0"/>
                <a:ea typeface="Times New Roman" panose="02020603050405020304" pitchFamily="18" charset="0"/>
              </a:rPr>
              <a:t>анализ мнений граждан и представителей бизнеса о динамике коррупции</a:t>
            </a:r>
            <a:r>
              <a:rPr lang="ru-RU" sz="1600" dirty="0">
                <a:latin typeface="Cambria" panose="02040503050406030204" pitchFamily="18" charset="0"/>
                <a:ea typeface="Times New Roman" panose="02020603050405020304" pitchFamily="18" charset="0"/>
              </a:rPr>
              <a:t> и эффективности принимаемых антикоррупционных мер, в том числе субъективная оценка динамики коррупции, степени осведомленности о принимаемых антикоррупционных мерах, эффективности антикоррупционной политики.</a:t>
            </a:r>
          </a:p>
        </p:txBody>
      </p:sp>
    </p:spTree>
    <p:extLst>
      <p:ext uri="{BB962C8B-B14F-4D97-AF65-F5344CB8AC3E}">
        <p14:creationId xmlns:p14="http://schemas.microsoft.com/office/powerpoint/2010/main" val="34006402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A428E537-E56B-49CA-B596-52598082FBE8}" type="slidenum">
              <a:rPr lang="ru-RU" noProof="0" smtClean="0"/>
              <a:t>5</a:t>
            </a:fld>
            <a:endParaRPr lang="ru-RU" noProof="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332510" y="119134"/>
            <a:ext cx="11471564" cy="64786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342900" algn="just">
              <a:spcAft>
                <a:spcPts val="0"/>
              </a:spcAft>
            </a:pPr>
            <a:r>
              <a:rPr lang="ru-RU" sz="1600" b="1" dirty="0" smtClean="0">
                <a:latin typeface="Cambria" panose="02040503050406030204" pitchFamily="18" charset="0"/>
                <a:ea typeface="Times New Roman" panose="02020603050405020304" pitchFamily="18" charset="0"/>
              </a:rPr>
              <a:t>В 2022 году в дополнение к МЕТОДИКЕ в Новосибирской области проведено исследование с использованием метода ФОКУСИРОВАННОГО ГРУППОВОГО ИНТЕРВЬЮ (ФОКУС-ГРУПП) с жителями области и представителями делового сообщества. </a:t>
            </a:r>
          </a:p>
          <a:p>
            <a:pPr indent="342900" algn="just">
              <a:spcAft>
                <a:spcPts val="0"/>
              </a:spcAft>
            </a:pPr>
            <a:endParaRPr lang="ru-RU" sz="1600" b="1" dirty="0" smtClean="0">
              <a:latin typeface="Cambria" panose="02040503050406030204" pitchFamily="18" charset="0"/>
              <a:ea typeface="Times New Roman" panose="02020603050405020304" pitchFamily="18" charset="0"/>
            </a:endParaRPr>
          </a:p>
          <a:p>
            <a:pPr algn="just"/>
            <a:r>
              <a:rPr lang="ru-RU" sz="1600" b="1" dirty="0" smtClean="0">
                <a:latin typeface="Cambria" panose="02040503050406030204" pitchFamily="18" charset="0"/>
              </a:rPr>
              <a:t>Информанты в группах о бытовой коррупции</a:t>
            </a:r>
            <a:r>
              <a:rPr lang="ru-RU" sz="1600" dirty="0" smtClean="0">
                <a:latin typeface="Cambria" panose="02040503050406030204" pitchFamily="18" charset="0"/>
              </a:rPr>
              <a:t>: </a:t>
            </a:r>
            <a:r>
              <a:rPr lang="ru-RU" sz="1600" dirty="0">
                <a:latin typeface="Cambria" panose="02040503050406030204" pitchFamily="18" charset="0"/>
              </a:rPr>
              <a:t>жители города Новосибирска, постоянно проживающие на территории города не менее трех лет.</a:t>
            </a:r>
          </a:p>
          <a:p>
            <a:pPr algn="just"/>
            <a:r>
              <a:rPr lang="ru-RU" sz="1600" b="1" dirty="0">
                <a:latin typeface="Cambria" panose="02040503050406030204" pitchFamily="18" charset="0"/>
              </a:rPr>
              <a:t>Общее количество </a:t>
            </a:r>
            <a:r>
              <a:rPr lang="ru-RU" sz="1600" b="1" dirty="0" smtClean="0">
                <a:latin typeface="Cambria" panose="02040503050406030204" pitchFamily="18" charset="0"/>
              </a:rPr>
              <a:t>фокус-групп с жителями </a:t>
            </a:r>
            <a:r>
              <a:rPr lang="ru-RU" sz="1600" dirty="0">
                <a:latin typeface="Cambria" panose="02040503050406030204" pitchFamily="18" charset="0"/>
              </a:rPr>
              <a:t>– 3</a:t>
            </a:r>
            <a:r>
              <a:rPr lang="ru-RU" sz="1600" dirty="0" smtClean="0">
                <a:latin typeface="Cambria" panose="02040503050406030204" pitchFamily="18" charset="0"/>
              </a:rPr>
              <a:t>. </a:t>
            </a:r>
            <a:endParaRPr lang="ru-RU" sz="1600" dirty="0">
              <a:latin typeface="Cambria" panose="02040503050406030204" pitchFamily="18" charset="0"/>
            </a:endParaRPr>
          </a:p>
          <a:p>
            <a:pPr algn="just"/>
            <a:r>
              <a:rPr lang="ru-RU" sz="1600" b="1" dirty="0">
                <a:latin typeface="Cambria" panose="02040503050406030204" pitchFamily="18" charset="0"/>
              </a:rPr>
              <a:t>Половозрастная спецификация групп</a:t>
            </a:r>
            <a:r>
              <a:rPr lang="ru-RU" sz="1600" dirty="0">
                <a:latin typeface="Cambria" panose="02040503050406030204" pitchFamily="18" charset="0"/>
              </a:rPr>
              <a:t>: группа 18-25 лет, группа 25-45 лет, группа 46-60 лет.</a:t>
            </a:r>
          </a:p>
          <a:p>
            <a:pPr algn="just"/>
            <a:r>
              <a:rPr lang="ru-RU" sz="1600" b="1" dirty="0">
                <a:latin typeface="Cambria" panose="02040503050406030204" pitchFamily="18" charset="0"/>
              </a:rPr>
              <a:t>Дополнительный критерий отбора участников</a:t>
            </a:r>
            <a:r>
              <a:rPr lang="ru-RU" sz="1600" dirty="0">
                <a:latin typeface="Cambria" panose="02040503050406030204" pitchFamily="18" charset="0"/>
              </a:rPr>
              <a:t> - разделяют мнение, что люди в повседневной жизни сталкиваются (часто или иногда) с проявлениями коррупции при обращении в государственные, муниципальные учреждения, органы власти.</a:t>
            </a:r>
          </a:p>
          <a:p>
            <a:pPr lvl="0" algn="just">
              <a:spcBef>
                <a:spcPts val="600"/>
              </a:spcBef>
            </a:pPr>
            <a:r>
              <a:rPr lang="ru-RU" sz="1600" b="1" dirty="0" smtClean="0">
                <a:solidFill>
                  <a:prstClr val="black"/>
                </a:solidFill>
                <a:latin typeface="Cambria" panose="02040503050406030204" pitchFamily="18" charset="0"/>
              </a:rPr>
              <a:t>Информанты в группах о деловой коррупции</a:t>
            </a:r>
            <a:r>
              <a:rPr lang="ru-RU" sz="1600" dirty="0" smtClean="0">
                <a:solidFill>
                  <a:prstClr val="black"/>
                </a:solidFill>
                <a:latin typeface="Cambria" panose="02040503050406030204" pitchFamily="18" charset="0"/>
              </a:rPr>
              <a:t>: </a:t>
            </a:r>
            <a:r>
              <a:rPr lang="ru-RU" sz="1600" dirty="0">
                <a:solidFill>
                  <a:prstClr val="black"/>
                </a:solidFill>
                <a:latin typeface="Cambria" panose="02040503050406030204" pitchFamily="18" charset="0"/>
              </a:rPr>
              <a:t>представители делового сообщества города Новосибирска, ведущие свою хозяйственную деятельность на территории Новосибирской области не менее 1 года. Представители мелкого и </a:t>
            </a:r>
            <a:r>
              <a:rPr lang="ru-RU" sz="1600" dirty="0" smtClean="0">
                <a:solidFill>
                  <a:prstClr val="black"/>
                </a:solidFill>
                <a:latin typeface="Cambria" panose="02040503050406030204" pitchFamily="18" charset="0"/>
              </a:rPr>
              <a:t>среднего </a:t>
            </a:r>
            <a:r>
              <a:rPr lang="ru-RU" sz="1600" dirty="0">
                <a:solidFill>
                  <a:prstClr val="black"/>
                </a:solidFill>
                <a:latin typeface="Cambria" panose="02040503050406030204" pitchFamily="18" charset="0"/>
              </a:rPr>
              <a:t>бизнеса. </a:t>
            </a:r>
          </a:p>
          <a:p>
            <a:pPr lvl="0"/>
            <a:r>
              <a:rPr lang="ru-RU" sz="1600" b="1" dirty="0">
                <a:solidFill>
                  <a:prstClr val="black"/>
                </a:solidFill>
                <a:latin typeface="Cambria" panose="02040503050406030204" pitchFamily="18" charset="0"/>
              </a:rPr>
              <a:t>Общее количество фокус-групп </a:t>
            </a:r>
            <a:r>
              <a:rPr lang="ru-RU" sz="1600" b="1" dirty="0" smtClean="0">
                <a:solidFill>
                  <a:prstClr val="black"/>
                </a:solidFill>
                <a:latin typeface="Cambria" panose="02040503050406030204" pitchFamily="18" charset="0"/>
              </a:rPr>
              <a:t>с предпринимателями </a:t>
            </a:r>
            <a:r>
              <a:rPr lang="ru-RU" sz="1600" dirty="0" smtClean="0">
                <a:solidFill>
                  <a:prstClr val="black"/>
                </a:solidFill>
                <a:latin typeface="Cambria" panose="02040503050406030204" pitchFamily="18" charset="0"/>
              </a:rPr>
              <a:t>– </a:t>
            </a:r>
            <a:r>
              <a:rPr lang="ru-RU" sz="1600" dirty="0">
                <a:solidFill>
                  <a:prstClr val="black"/>
                </a:solidFill>
                <a:latin typeface="Cambria" panose="02040503050406030204" pitchFamily="18" charset="0"/>
              </a:rPr>
              <a:t>3</a:t>
            </a:r>
            <a:r>
              <a:rPr lang="ru-RU" sz="1600" dirty="0" smtClean="0">
                <a:solidFill>
                  <a:prstClr val="black"/>
                </a:solidFill>
                <a:latin typeface="Cambria" panose="02040503050406030204" pitchFamily="18" charset="0"/>
              </a:rPr>
              <a:t>.</a:t>
            </a:r>
          </a:p>
          <a:p>
            <a:pPr lvl="0">
              <a:spcBef>
                <a:spcPts val="600"/>
              </a:spcBef>
              <a:spcAft>
                <a:spcPts val="600"/>
              </a:spcAft>
            </a:pPr>
            <a:r>
              <a:rPr lang="ru-RU" sz="1600" b="1" dirty="0" smtClean="0">
                <a:solidFill>
                  <a:prstClr val="black"/>
                </a:solidFill>
                <a:latin typeface="Cambria" panose="02040503050406030204" pitchFamily="18" charset="0"/>
              </a:rPr>
              <a:t>Цели исследования: </a:t>
            </a:r>
          </a:p>
          <a:p>
            <a:pPr marL="285750" indent="-285750" algn="just">
              <a:buFont typeface="Wingdings" panose="05000000000000000000" pitchFamily="2" charset="2"/>
              <a:buChar char="§"/>
              <a:tabLst>
                <a:tab pos="540385" algn="l"/>
              </a:tabLst>
            </a:pPr>
            <a:r>
              <a:rPr lang="ru-RU" sz="1600" dirty="0">
                <a:solidFill>
                  <a:prstClr val="black"/>
                </a:solidFill>
                <a:latin typeface="Cambria" panose="02040503050406030204" pitchFamily="18" charset="0"/>
              </a:rPr>
              <a:t>Изучение моделей поведения жителей в ситуации склонения к коррупции, мотивов и причин участия в коррупционных ситуациях. </a:t>
            </a:r>
          </a:p>
          <a:p>
            <a:pPr marL="285750" indent="-285750" algn="just">
              <a:buFont typeface="Wingdings" panose="05000000000000000000" pitchFamily="2" charset="2"/>
              <a:buChar char="§"/>
              <a:tabLst>
                <a:tab pos="540385" algn="l"/>
              </a:tabLst>
            </a:pPr>
            <a:r>
              <a:rPr lang="ru-RU" sz="1600" dirty="0">
                <a:solidFill>
                  <a:prstClr val="black"/>
                </a:solidFill>
                <a:latin typeface="Cambria" panose="02040503050406030204" pitchFamily="18" charset="0"/>
              </a:rPr>
              <a:t>Выявление типовых коррупционных ситуаций (коррупционных схем) в наиболее коррупционных сферах (по результатам опроса населения).</a:t>
            </a:r>
          </a:p>
          <a:p>
            <a:pPr marL="285750" indent="-285750" algn="just">
              <a:buFont typeface="Wingdings" panose="05000000000000000000" pitchFamily="2" charset="2"/>
              <a:buChar char="§"/>
              <a:tabLst>
                <a:tab pos="540385" algn="l"/>
              </a:tabLst>
            </a:pPr>
            <a:r>
              <a:rPr lang="ru-RU" sz="1600" dirty="0">
                <a:solidFill>
                  <a:prstClr val="black"/>
                </a:solidFill>
                <a:latin typeface="Cambria" panose="02040503050406030204" pitchFamily="18" charset="0"/>
              </a:rPr>
              <a:t>Определение способов обеспечения прозрачности и формализации процедур со стороны органов власти, гражданского общества, наиболее действенных антикоррупционных мер.</a:t>
            </a:r>
          </a:p>
          <a:p>
            <a:pPr marL="285750" indent="-285750" algn="just">
              <a:buFont typeface="Wingdings" panose="05000000000000000000" pitchFamily="2" charset="2"/>
              <a:buChar char="§"/>
              <a:tabLst>
                <a:tab pos="540385" algn="l"/>
              </a:tabLst>
            </a:pPr>
            <a:r>
              <a:rPr lang="ru-RU" sz="1600" dirty="0">
                <a:solidFill>
                  <a:prstClr val="black"/>
                </a:solidFill>
                <a:latin typeface="Cambria" panose="02040503050406030204" pitchFamily="18" charset="0"/>
              </a:rPr>
              <a:t>Изучение источников получения бизнес-сообществом информации о принимаемых органами власти мерах по противодействию коррупции. Достаточность, формы и способы подачи информации. </a:t>
            </a:r>
            <a:endParaRPr lang="ru-RU" sz="1600" dirty="0">
              <a:latin typeface="Cambria" panose="020405030504060302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476721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510418" y="110152"/>
            <a:ext cx="8229600" cy="357193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800" b="1" dirty="0" smtClean="0">
                <a:latin typeface="Cambria" panose="02040503050406030204" pitchFamily="18" charset="0"/>
              </a:rPr>
              <a:t>БЫТОВАЯ КОРРУПЦИЯ. Субъективная оценка уровня </a:t>
            </a:r>
            <a:r>
              <a:rPr lang="ru-RU" sz="1800" b="1" dirty="0" err="1" smtClean="0">
                <a:latin typeface="Cambria" panose="02040503050406030204" pitchFamily="18" charset="0"/>
              </a:rPr>
              <a:t>укорененности</a:t>
            </a:r>
            <a:endParaRPr lang="ru-RU" sz="1800" b="1" dirty="0">
              <a:latin typeface="Cambria" panose="020405030504060302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510418" y="543914"/>
            <a:ext cx="6771532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100" b="1" dirty="0">
                <a:latin typeface="Cambria" panose="0204050305040603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КАК ЧАСТО </a:t>
            </a:r>
            <a:r>
              <a:rPr lang="ru-RU" sz="1100" dirty="0">
                <a:latin typeface="Cambria" panose="0204050305040603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 ВАШЕМ ГОРОДЕ (ПОСЕЛКЕ, СЕЛЕ) ТАКИМ ЛЮДЯМ, КАК ВЫ, </a:t>
            </a:r>
            <a:r>
              <a:rPr lang="ru-RU" sz="1100" b="1" dirty="0">
                <a:latin typeface="Cambria" panose="0204050305040603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ПРИХОДИТСЯ СТАЛКИВАТЬСЯ СО ВЗЯТОЧНИЧЕСТВОМ, КОРРУПЦИЕЙ </a:t>
            </a:r>
            <a:r>
              <a:rPr lang="ru-RU" sz="1100" dirty="0">
                <a:latin typeface="Cambria" panose="0204050305040603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 ПЕРЕЧИСЛЕННЫХ НИЖЕ СИТУАЦИЯХ, </a:t>
            </a:r>
            <a:r>
              <a:rPr lang="ru-RU" sz="1100" dirty="0" smtClean="0">
                <a:latin typeface="Cambria" panose="0204050305040603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ОБСТОЯТЕЛЬСТВАХ, </a:t>
            </a:r>
            <a:r>
              <a:rPr lang="ru-RU" sz="1100" i="1" dirty="0" smtClean="0">
                <a:latin typeface="Cambria" panose="0204050305040603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%  от опрошенных </a:t>
            </a:r>
            <a:endParaRPr lang="ru-RU" sz="1100" i="1" dirty="0">
              <a:latin typeface="Cambria" panose="02040503050406030204" pitchFamily="18" charset="0"/>
            </a:endParaRPr>
          </a:p>
        </p:txBody>
      </p:sp>
      <p:grpSp>
        <p:nvGrpSpPr>
          <p:cNvPr id="8" name="Группа 7"/>
          <p:cNvGrpSpPr/>
          <p:nvPr/>
        </p:nvGrpSpPr>
        <p:grpSpPr>
          <a:xfrm>
            <a:off x="1203765" y="3725342"/>
            <a:ext cx="604995" cy="628939"/>
            <a:chOff x="10584509" y="698079"/>
            <a:chExt cx="481053" cy="475600"/>
          </a:xfrm>
        </p:grpSpPr>
        <p:sp>
          <p:nvSpPr>
            <p:cNvPr id="9" name="Freeform 283"/>
            <p:cNvSpPr>
              <a:spLocks/>
            </p:cNvSpPr>
            <p:nvPr/>
          </p:nvSpPr>
          <p:spPr bwMode="auto">
            <a:xfrm>
              <a:off x="10584509" y="780982"/>
              <a:ext cx="481053" cy="145080"/>
            </a:xfrm>
            <a:custGeom>
              <a:avLst/>
              <a:gdLst>
                <a:gd name="T0" fmla="*/ 0 w 441"/>
                <a:gd name="T1" fmla="*/ 133 h 133"/>
                <a:gd name="T2" fmla="*/ 0 w 441"/>
                <a:gd name="T3" fmla="*/ 0 h 133"/>
                <a:gd name="T4" fmla="*/ 441 w 441"/>
                <a:gd name="T5" fmla="*/ 0 h 133"/>
                <a:gd name="T6" fmla="*/ 441 w 441"/>
                <a:gd name="T7" fmla="*/ 133 h 1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41" h="133">
                  <a:moveTo>
                    <a:pt x="0" y="133"/>
                  </a:moveTo>
                  <a:lnTo>
                    <a:pt x="0" y="0"/>
                  </a:lnTo>
                  <a:lnTo>
                    <a:pt x="441" y="0"/>
                  </a:lnTo>
                  <a:lnTo>
                    <a:pt x="441" y="133"/>
                  </a:lnTo>
                </a:path>
              </a:pathLst>
            </a:custGeom>
            <a:noFill/>
            <a:ln w="30163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 rtl="0">
                <a:defRPr lang="ru-RU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" name="Freeform 284"/>
            <p:cNvSpPr>
              <a:spLocks/>
            </p:cNvSpPr>
            <p:nvPr/>
          </p:nvSpPr>
          <p:spPr bwMode="auto">
            <a:xfrm>
              <a:off x="10625960" y="926062"/>
              <a:ext cx="398151" cy="247617"/>
            </a:xfrm>
            <a:custGeom>
              <a:avLst/>
              <a:gdLst>
                <a:gd name="T0" fmla="*/ 365 w 365"/>
                <a:gd name="T1" fmla="*/ 0 h 227"/>
                <a:gd name="T2" fmla="*/ 365 w 365"/>
                <a:gd name="T3" fmla="*/ 227 h 227"/>
                <a:gd name="T4" fmla="*/ 0 w 365"/>
                <a:gd name="T5" fmla="*/ 227 h 227"/>
                <a:gd name="T6" fmla="*/ 0 w 365"/>
                <a:gd name="T7" fmla="*/ 0 h 2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5" h="227">
                  <a:moveTo>
                    <a:pt x="365" y="0"/>
                  </a:moveTo>
                  <a:lnTo>
                    <a:pt x="365" y="227"/>
                  </a:lnTo>
                  <a:lnTo>
                    <a:pt x="0" y="227"/>
                  </a:lnTo>
                  <a:lnTo>
                    <a:pt x="0" y="0"/>
                  </a:lnTo>
                </a:path>
              </a:pathLst>
            </a:custGeom>
            <a:noFill/>
            <a:ln w="30163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 rtl="0">
                <a:defRPr lang="ru-RU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1" name="Line 285"/>
            <p:cNvSpPr>
              <a:spLocks noChangeShapeType="1"/>
            </p:cNvSpPr>
            <p:nvPr/>
          </p:nvSpPr>
          <p:spPr bwMode="auto">
            <a:xfrm flipV="1">
              <a:off x="10793947" y="780982"/>
              <a:ext cx="0" cy="392697"/>
            </a:xfrm>
            <a:prstGeom prst="line">
              <a:avLst/>
            </a:prstGeom>
            <a:noFill/>
            <a:ln w="30163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 rtl="0">
                <a:defRPr lang="ru-RU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2" name="Line 286"/>
            <p:cNvSpPr>
              <a:spLocks noChangeShapeType="1"/>
            </p:cNvSpPr>
            <p:nvPr/>
          </p:nvSpPr>
          <p:spPr bwMode="auto">
            <a:xfrm>
              <a:off x="10856124" y="780982"/>
              <a:ext cx="0" cy="392697"/>
            </a:xfrm>
            <a:prstGeom prst="line">
              <a:avLst/>
            </a:prstGeom>
            <a:noFill/>
            <a:ln w="30163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 rtl="0">
                <a:defRPr lang="ru-RU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3" name="Oval 287"/>
            <p:cNvSpPr>
              <a:spLocks noChangeArrowheads="1"/>
            </p:cNvSpPr>
            <p:nvPr/>
          </p:nvSpPr>
          <p:spPr bwMode="auto">
            <a:xfrm>
              <a:off x="10835398" y="698079"/>
              <a:ext cx="83993" cy="82903"/>
            </a:xfrm>
            <a:prstGeom prst="ellipse">
              <a:avLst/>
            </a:prstGeom>
            <a:noFill/>
            <a:ln w="30163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 rtl="0">
                <a:defRPr lang="ru-RU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4" name="Oval 288"/>
            <p:cNvSpPr>
              <a:spLocks noChangeArrowheads="1"/>
            </p:cNvSpPr>
            <p:nvPr/>
          </p:nvSpPr>
          <p:spPr bwMode="auto">
            <a:xfrm>
              <a:off x="10730679" y="698079"/>
              <a:ext cx="83993" cy="82903"/>
            </a:xfrm>
            <a:prstGeom prst="ellipse">
              <a:avLst/>
            </a:prstGeom>
            <a:noFill/>
            <a:ln w="30163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 rtl="0">
                <a:defRPr lang="ru-RU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5" name="Line 289"/>
            <p:cNvSpPr>
              <a:spLocks noChangeShapeType="1"/>
            </p:cNvSpPr>
            <p:nvPr/>
          </p:nvSpPr>
          <p:spPr bwMode="auto">
            <a:xfrm flipH="1">
              <a:off x="10584509" y="926062"/>
              <a:ext cx="209438" cy="0"/>
            </a:xfrm>
            <a:prstGeom prst="line">
              <a:avLst/>
            </a:prstGeom>
            <a:noFill/>
            <a:ln w="30163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 rtl="0">
                <a:defRPr lang="ru-RU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6" name="Line 290"/>
            <p:cNvSpPr>
              <a:spLocks noChangeShapeType="1"/>
            </p:cNvSpPr>
            <p:nvPr/>
          </p:nvSpPr>
          <p:spPr bwMode="auto">
            <a:xfrm flipH="1">
              <a:off x="10856124" y="926062"/>
              <a:ext cx="209438" cy="0"/>
            </a:xfrm>
            <a:prstGeom prst="line">
              <a:avLst/>
            </a:prstGeom>
            <a:noFill/>
            <a:ln w="30163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 rtl="0">
                <a:defRPr lang="ru-RU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A428E537-E56B-49CA-B596-52598082FBE8}" type="slidenum">
              <a:rPr lang="ru-RU" noProof="0" smtClean="0"/>
              <a:t>6</a:t>
            </a:fld>
            <a:endParaRPr lang="ru-RU" noProof="0" dirty="0"/>
          </a:p>
        </p:txBody>
      </p:sp>
      <p:graphicFrame>
        <p:nvGraphicFramePr>
          <p:cNvPr id="18" name="Диаграмма 1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34771982"/>
              </p:ext>
            </p:extLst>
          </p:nvPr>
        </p:nvGraphicFramePr>
        <p:xfrm>
          <a:off x="791741" y="1388356"/>
          <a:ext cx="6490209" cy="52410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9" name="Диаграмма 1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69860175"/>
              </p:ext>
            </p:extLst>
          </p:nvPr>
        </p:nvGraphicFramePr>
        <p:xfrm>
          <a:off x="7746105" y="1494343"/>
          <a:ext cx="4572000" cy="502906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0" name="Заголовок 10"/>
          <p:cNvSpPr txBox="1">
            <a:spLocks/>
          </p:cNvSpPr>
          <p:nvPr/>
        </p:nvSpPr>
        <p:spPr>
          <a:xfrm>
            <a:off x="7523018" y="571216"/>
            <a:ext cx="4405746" cy="1006429"/>
          </a:xfrm>
          <a:prstGeom prst="rect">
            <a:avLst/>
          </a:prstGeom>
        </p:spPr>
        <p:txBody>
          <a:bodyPr wrap="square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ru-RU" sz="1100" b="1" dirty="0">
                <a:latin typeface="Cambria" panose="0204050305040603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ДОЛЯ ОТВЕТОВ «ОЧЕНЬ ЧАСТО» + «ДОВОЛЬНО ЧАСТО» </a:t>
            </a:r>
            <a:r>
              <a:rPr lang="ru-RU" sz="1100" dirty="0">
                <a:latin typeface="Cambria" panose="0204050305040603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 ответах на вопрос: </a:t>
            </a:r>
            <a:r>
              <a:rPr lang="ru-RU" sz="1100" b="1" dirty="0">
                <a:latin typeface="Cambria" panose="0204050305040603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КАК ЧАСТО </a:t>
            </a:r>
            <a:r>
              <a:rPr lang="ru-RU" sz="1100" dirty="0">
                <a:latin typeface="Cambria" panose="0204050305040603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 ВАШЕМ ГОРОДЕ (ПОСЕЛКЕ, СЕЛЕ) ТАКИМ ЛЮДЯМ, КАК ВЫ, </a:t>
            </a:r>
            <a:r>
              <a:rPr lang="ru-RU" sz="1100" b="1" dirty="0">
                <a:latin typeface="Cambria" panose="0204050305040603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ПРИХОДИТСЯ СТАЛКИВАТЬСЯ СО ВЗЯТОЧНИЧЕСТВОМ, КОРРУПЦИЕЙ </a:t>
            </a:r>
            <a:r>
              <a:rPr lang="ru-RU" sz="1100" dirty="0">
                <a:latin typeface="Cambria" panose="0204050305040603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 ПЕРЕЧИСЛЕННЫХ НИЖЕ СИТУАЦИЯХ, ОБСТОЯТЕЛЬСТВАХ, </a:t>
            </a:r>
            <a:r>
              <a:rPr lang="ru-RU" sz="1100" i="1" dirty="0">
                <a:latin typeface="Cambria" panose="0204050305040603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% опрошенных</a:t>
            </a:r>
            <a:r>
              <a:rPr lang="ru-RU" sz="1100" i="1" dirty="0" smtClean="0">
                <a:latin typeface="Cambria" panose="0204050305040603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</a:t>
            </a:r>
          </a:p>
          <a:p>
            <a:pPr algn="r"/>
            <a:r>
              <a:rPr lang="ru-RU" sz="1100" i="1" dirty="0" smtClean="0">
                <a:latin typeface="Cambria" panose="0204050305040603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100" b="1" i="1" dirty="0" smtClean="0">
                <a:latin typeface="Cambria" panose="0204050305040603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динамика 2019-2022 </a:t>
            </a:r>
            <a:r>
              <a:rPr lang="ru-RU" sz="1100" b="1" i="1" dirty="0" err="1" smtClean="0">
                <a:latin typeface="Cambria" panose="0204050305040603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гг</a:t>
            </a:r>
            <a:endParaRPr lang="ru-RU" sz="1100" b="1" i="1" dirty="0">
              <a:latin typeface="Cambria" panose="0204050305040603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733356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BE4D79-A5CF-448A-89B2-C290775B1B68}" type="slidenum">
              <a:rPr lang="ru-RU" smtClean="0"/>
              <a:t>7</a:t>
            </a:fld>
            <a:endParaRPr lang="ru-RU"/>
          </a:p>
        </p:txBody>
      </p:sp>
      <p:sp>
        <p:nvSpPr>
          <p:cNvPr id="8" name="TextBox 7"/>
          <p:cNvSpPr txBox="1"/>
          <p:nvPr/>
        </p:nvSpPr>
        <p:spPr>
          <a:xfrm>
            <a:off x="3852488" y="413538"/>
            <a:ext cx="55996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b="1" dirty="0" smtClean="0">
                <a:solidFill>
                  <a:schemeClr val="accent1"/>
                </a:solidFill>
              </a:rPr>
              <a:t>ПОКАЗАТЕЛЬ  </a:t>
            </a:r>
            <a:r>
              <a:rPr lang="ru-RU" sz="1400" b="1" dirty="0">
                <a:solidFill>
                  <a:schemeClr val="accent1"/>
                </a:solidFill>
              </a:rPr>
              <a:t>«РИСК БЫТОВОЙ КОРРУПЦИИ»</a:t>
            </a:r>
          </a:p>
          <a:p>
            <a:pPr algn="ctr"/>
            <a:endParaRPr lang="ru-RU" sz="1400" b="1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4734624" y="976647"/>
            <a:ext cx="5784004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100" dirty="0">
                <a:latin typeface="Cambria" panose="0204050305040603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КАК ВЫ СЧИТАЕТЕ,  </a:t>
            </a:r>
            <a:r>
              <a:rPr lang="ru-RU" sz="1100" b="1" dirty="0">
                <a:latin typeface="Cambria" panose="0204050305040603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ВОЗНИКАЛА ЛИ  НЕОБХОДИМОСТЬ</a:t>
            </a:r>
            <a:r>
              <a:rPr lang="ru-RU" sz="1100" dirty="0">
                <a:latin typeface="Cambria" panose="0204050305040603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РЕШИТЬ ВАШУ ПРОБЛЕМУ С ПОМОЩЬЮ </a:t>
            </a:r>
            <a:r>
              <a:rPr lang="ru-RU" sz="1100" b="1" dirty="0">
                <a:latin typeface="Cambria" panose="0204050305040603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НЕФОРМАЛЬНОГО ВОЗНАГРАЖДЕНИЯ</a:t>
            </a:r>
            <a:r>
              <a:rPr lang="ru-RU" sz="1100" dirty="0">
                <a:latin typeface="Cambria" panose="0204050305040603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sz="1100" i="1" dirty="0">
                <a:latin typeface="Cambria" panose="0204050305040603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% обращавшихся за услугой, </a:t>
            </a:r>
            <a:r>
              <a:rPr lang="en-US" sz="1100" i="1" dirty="0">
                <a:latin typeface="Cambria" panose="0204050305040603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n=</a:t>
            </a:r>
            <a:r>
              <a:rPr lang="ru-RU" sz="1100" i="1" dirty="0">
                <a:latin typeface="Cambria" panose="0204050305040603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520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836130" y="1412248"/>
            <a:ext cx="642547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i="1" dirty="0" smtClean="0">
                <a:latin typeface="Calibri" panose="020F0502020204030204" pitchFamily="34" charset="0"/>
                <a:cs typeface="Calibri" panose="020F0502020204030204" pitchFamily="34" charset="0"/>
              </a:rPr>
              <a:t>доля </a:t>
            </a:r>
            <a:r>
              <a:rPr lang="ru-RU" sz="1100" i="1" dirty="0">
                <a:latin typeface="Calibri" panose="020F0502020204030204" pitchFamily="34" charset="0"/>
                <a:cs typeface="Calibri" panose="020F0502020204030204" pitchFamily="34" charset="0"/>
              </a:rPr>
              <a:t>тех, кто сказал, </a:t>
            </a:r>
            <a:r>
              <a:rPr lang="ru-RU" sz="1100" i="1" dirty="0" smtClean="0">
                <a:latin typeface="Calibri" panose="020F0502020204030204" pitchFamily="34" charset="0"/>
                <a:cs typeface="Calibri" panose="020F0502020204030204" pitchFamily="34" charset="0"/>
              </a:rPr>
              <a:t>что возникала </a:t>
            </a:r>
            <a:r>
              <a:rPr lang="ru-RU" sz="1100" i="1" dirty="0">
                <a:latin typeface="Calibri" panose="020F0502020204030204" pitchFamily="34" charset="0"/>
                <a:cs typeface="Calibri" panose="020F0502020204030204" pitchFamily="34" charset="0"/>
              </a:rPr>
              <a:t>необходимость решить проблему с помощью неформального </a:t>
            </a:r>
            <a:r>
              <a:rPr lang="ru-RU" sz="1100" i="1" dirty="0" smtClean="0">
                <a:latin typeface="Calibri" panose="020F0502020204030204" pitchFamily="34" charset="0"/>
                <a:cs typeface="Calibri" panose="020F0502020204030204" pitchFamily="34" charset="0"/>
              </a:rPr>
              <a:t>вознаграждения</a:t>
            </a:r>
            <a:endParaRPr lang="ru-RU" sz="1100" i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878963" y="2743778"/>
            <a:ext cx="3424680" cy="1200329"/>
          </a:xfrm>
          <a:prstGeom prst="rect">
            <a:avLst/>
          </a:prstGeom>
          <a:solidFill>
            <a:srgbClr val="C0E399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12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Продолжается тенденция </a:t>
            </a:r>
            <a:r>
              <a:rPr lang="ru-RU" sz="1200" b="1" dirty="0">
                <a:latin typeface="Calibri" panose="020F0502020204030204" pitchFamily="34" charset="0"/>
                <a:cs typeface="Calibri" panose="020F0502020204030204" pitchFamily="34" charset="0"/>
              </a:rPr>
              <a:t>к снижению восприятия жителями региона ситуации  обращения в государственное или муниципальное учреждение как потенциально </a:t>
            </a:r>
            <a:r>
              <a:rPr lang="ru-RU" sz="12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коррупционной.  </a:t>
            </a:r>
          </a:p>
          <a:p>
            <a:endParaRPr lang="ru-RU" sz="12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aphicFrame>
        <p:nvGraphicFramePr>
          <p:cNvPr id="10" name="Диаграмма 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9450168"/>
              </p:ext>
            </p:extLst>
          </p:nvPr>
        </p:nvGraphicFramePr>
        <p:xfrm>
          <a:off x="4734624" y="1972343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40129123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BE4D79-A5CF-448A-89B2-C290775B1B68}" type="slidenum">
              <a:rPr lang="ru-RU" smtClean="0"/>
              <a:t>8</a:t>
            </a:fld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567357" y="1030373"/>
            <a:ext cx="4887253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100" dirty="0">
                <a:latin typeface="Cambria" panose="02040503050406030204" pitchFamily="18" charset="0"/>
                <a:cs typeface="Calibri" panose="020F0502020204030204" pitchFamily="34" charset="0"/>
              </a:rPr>
              <a:t>ЕСЛИ БЫ ВЫ </a:t>
            </a:r>
            <a:r>
              <a:rPr lang="ru-RU" sz="1100" b="1" dirty="0">
                <a:latin typeface="Cambria" panose="02040503050406030204" pitchFamily="18" charset="0"/>
                <a:cs typeface="Calibri" panose="020F0502020204030204" pitchFamily="34" charset="0"/>
              </a:rPr>
              <a:t>РАСПОЛАГАЛИ СВЕДЕНИЯМИ О КОРРУПЦИОННЫХ ДЕЙСТВИЯХ, ПРОИНФОРМИРОВАЛИ </a:t>
            </a:r>
            <a:r>
              <a:rPr lang="ru-RU" sz="1100" dirty="0">
                <a:latin typeface="Cambria" panose="02040503050406030204" pitchFamily="18" charset="0"/>
                <a:cs typeface="Calibri" panose="020F0502020204030204" pitchFamily="34" charset="0"/>
              </a:rPr>
              <a:t>БЫ ВЫ СООТВЕТСТВУЮЩИЕ ОРГАНЫ И СТРУКТУРЫ, </a:t>
            </a:r>
            <a:r>
              <a:rPr lang="ru-RU" sz="1100" dirty="0" smtClean="0">
                <a:latin typeface="Cambria" panose="02040503050406030204" pitchFamily="18" charset="0"/>
                <a:cs typeface="Calibri" panose="020F0502020204030204" pitchFamily="34" charset="0"/>
              </a:rPr>
              <a:t>% опрошенных</a:t>
            </a:r>
            <a:endParaRPr lang="ru-RU" sz="1100" dirty="0">
              <a:latin typeface="Cambria" panose="02040503050406030204" pitchFamily="18" charset="0"/>
              <a:cs typeface="Calibri" panose="020F0502020204030204" pitchFamily="34" charset="0"/>
            </a:endParaRPr>
          </a:p>
        </p:txBody>
      </p:sp>
      <p:graphicFrame>
        <p:nvGraphicFramePr>
          <p:cNvPr id="7" name="Диаграмма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21150389"/>
              </p:ext>
            </p:extLst>
          </p:nvPr>
        </p:nvGraphicFramePr>
        <p:xfrm>
          <a:off x="1177321" y="1577269"/>
          <a:ext cx="4547088" cy="27962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8" name="Диаграмма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22190243"/>
              </p:ext>
            </p:extLst>
          </p:nvPr>
        </p:nvGraphicFramePr>
        <p:xfrm>
          <a:off x="6112043" y="1720335"/>
          <a:ext cx="5606924" cy="187220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9" name="Прямоугольник 8"/>
          <p:cNvSpPr/>
          <p:nvPr/>
        </p:nvSpPr>
        <p:spPr>
          <a:xfrm>
            <a:off x="7686518" y="1030373"/>
            <a:ext cx="4032448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100" b="1" dirty="0">
                <a:latin typeface="Cambria" panose="02040503050406030204" pitchFamily="18" charset="0"/>
                <a:cs typeface="Calibri" panose="020F0502020204030204" pitchFamily="34" charset="0"/>
              </a:rPr>
              <a:t>ПО КАКОЙ ПРИЧИНЕ ВЫ НЕ СООБЩИЛИ </a:t>
            </a:r>
            <a:r>
              <a:rPr lang="ru-RU" sz="1100" dirty="0">
                <a:latin typeface="Cambria" panose="02040503050406030204" pitchFamily="18" charset="0"/>
                <a:cs typeface="Calibri" panose="020F0502020204030204" pitchFamily="34" charset="0"/>
              </a:rPr>
              <a:t>БЫ О ФАКТАХ ПРОЯВЛЕНИЯ КОРРУПЦИИ, </a:t>
            </a:r>
            <a:r>
              <a:rPr lang="en-US" sz="1100" dirty="0">
                <a:latin typeface="Cambria" panose="02040503050406030204" pitchFamily="18" charset="0"/>
                <a:cs typeface="Calibri" panose="020F0502020204030204" pitchFamily="34" charset="0"/>
              </a:rPr>
              <a:t>% </a:t>
            </a:r>
            <a:r>
              <a:rPr lang="ru-RU" sz="1100" dirty="0">
                <a:latin typeface="Cambria" panose="02040503050406030204" pitchFamily="18" charset="0"/>
                <a:cs typeface="Calibri" panose="020F0502020204030204" pitchFamily="34" charset="0"/>
              </a:rPr>
              <a:t>от тех, кто сказал, что не стал бы сообщать о факте </a:t>
            </a:r>
            <a:r>
              <a:rPr lang="ru-RU" sz="1100" dirty="0" smtClean="0">
                <a:latin typeface="Cambria" panose="02040503050406030204" pitchFamily="18" charset="0"/>
                <a:cs typeface="Calibri" panose="020F0502020204030204" pitchFamily="34" charset="0"/>
              </a:rPr>
              <a:t>коррупции</a:t>
            </a:r>
            <a:endParaRPr lang="ru-RU" sz="1100" dirty="0">
              <a:latin typeface="Cambria" panose="02040503050406030204" pitchFamily="18" charset="0"/>
              <a:cs typeface="Calibri" panose="020F0502020204030204" pitchFamily="34" charset="0"/>
            </a:endParaRPr>
          </a:p>
        </p:txBody>
      </p:sp>
      <p:cxnSp>
        <p:nvCxnSpPr>
          <p:cNvPr id="13" name="Прямая соединительная линия 12"/>
          <p:cNvCxnSpPr/>
          <p:nvPr/>
        </p:nvCxnSpPr>
        <p:spPr>
          <a:xfrm flipV="1">
            <a:off x="4925220" y="2035899"/>
            <a:ext cx="878814" cy="19524"/>
          </a:xfrm>
          <a:prstGeom prst="line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Заголовок 5"/>
          <p:cNvSpPr txBox="1">
            <a:spLocks/>
          </p:cNvSpPr>
          <p:nvPr/>
        </p:nvSpPr>
        <p:spPr>
          <a:xfrm>
            <a:off x="605940" y="349730"/>
            <a:ext cx="11425532" cy="61449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800" b="1" dirty="0" smtClean="0">
                <a:latin typeface="Cambria" panose="02040503050406030204" pitchFamily="18" charset="0"/>
              </a:rPr>
              <a:t>БЫТОВАЯ КОРРУПЦИЯ. </a:t>
            </a:r>
          </a:p>
          <a:p>
            <a:r>
              <a:rPr lang="ru-RU" sz="1800" b="1" dirty="0" smtClean="0">
                <a:latin typeface="Cambria" panose="02040503050406030204" pitchFamily="18" charset="0"/>
              </a:rPr>
              <a:t>Информирование о возникновении коррупционных ситуаций.</a:t>
            </a:r>
            <a:r>
              <a:rPr lang="en-US" sz="1800" b="1" dirty="0" smtClean="0">
                <a:latin typeface="Cambria" panose="02040503050406030204" pitchFamily="18" charset="0"/>
              </a:rPr>
              <a:t> </a:t>
            </a:r>
            <a:endParaRPr lang="ru-RU" sz="1800" b="1" dirty="0">
              <a:latin typeface="Cambria" panose="02040503050406030204" pitchFamily="18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6032418" y="1870578"/>
            <a:ext cx="2766827" cy="295275"/>
          </a:xfrm>
          <a:prstGeom prst="rect">
            <a:avLst/>
          </a:prstGeom>
          <a:noFill/>
          <a:ln w="15875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4514398" y="4348652"/>
            <a:ext cx="7276549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400" b="1" dirty="0" smtClean="0">
                <a:latin typeface="Cambria" panose="02040503050406030204" pitchFamily="18" charset="0"/>
                <a:cs typeface="Calibri" panose="020F0502020204030204" pitchFamily="34" charset="0"/>
              </a:rPr>
              <a:t>Аргумент отказа </a:t>
            </a:r>
            <a:r>
              <a:rPr lang="ru-RU" sz="1400" b="1" dirty="0">
                <a:latin typeface="Cambria" panose="02040503050406030204" pitchFamily="18" charset="0"/>
                <a:cs typeface="Calibri" panose="020F0502020204030204" pitchFamily="34" charset="0"/>
              </a:rPr>
              <a:t>№1. Это не моё дело, пока речь не идет о жизни и смерти человека</a:t>
            </a:r>
            <a:r>
              <a:rPr lang="ru-RU" sz="1400" b="1" dirty="0" smtClean="0">
                <a:latin typeface="Cambria" panose="02040503050406030204" pitchFamily="18" charset="0"/>
                <a:cs typeface="Calibri" panose="020F0502020204030204" pitchFamily="34" charset="0"/>
              </a:rPr>
              <a:t>.</a:t>
            </a:r>
          </a:p>
          <a:p>
            <a:pPr algn="just"/>
            <a:endParaRPr lang="ru-RU" sz="1100" b="1" dirty="0" smtClean="0">
              <a:latin typeface="Cambria" panose="02040503050406030204" pitchFamily="18" charset="0"/>
              <a:cs typeface="Calibri" panose="020F0502020204030204" pitchFamily="34" charset="0"/>
            </a:endParaRPr>
          </a:p>
          <a:p>
            <a:pPr algn="r"/>
            <a:r>
              <a:rPr lang="ru-RU" sz="1200" i="1" dirty="0">
                <a:solidFill>
                  <a:prstClr val="black"/>
                </a:solidFill>
                <a:latin typeface="Cambria" panose="02040503050406030204" pitchFamily="18" charset="0"/>
                <a:cs typeface="Calibri" panose="020F0502020204030204" pitchFamily="34" charset="0"/>
              </a:rPr>
              <a:t>У меня нейтральное отношение. Если будет вред здоровью, обществу, то я против такого. В остальных случаях, личное дело того, кто дает и того, кто берет. </a:t>
            </a:r>
            <a:r>
              <a:rPr lang="ru-RU" sz="1200" i="1" dirty="0" smtClean="0">
                <a:solidFill>
                  <a:prstClr val="black"/>
                </a:solidFill>
                <a:latin typeface="Cambria" panose="02040503050406030204" pitchFamily="18" charset="0"/>
                <a:cs typeface="Calibri" panose="020F0502020204030204" pitchFamily="34" charset="0"/>
              </a:rPr>
              <a:t>(цитата, 18-24 года)</a:t>
            </a:r>
            <a:endParaRPr lang="ru-RU" sz="1200" i="1" dirty="0">
              <a:solidFill>
                <a:prstClr val="black"/>
              </a:solidFill>
              <a:latin typeface="Cambria" panose="02040503050406030204" pitchFamily="18" charset="0"/>
              <a:cs typeface="Calibri" panose="020F0502020204030204" pitchFamily="34" charset="0"/>
            </a:endParaRPr>
          </a:p>
          <a:p>
            <a:pPr algn="just"/>
            <a:endParaRPr lang="ru-RU" sz="1100" b="1" dirty="0">
              <a:latin typeface="Cambria" panose="02040503050406030204" pitchFamily="18" charset="0"/>
              <a:cs typeface="Calibri" panose="020F0502020204030204" pitchFamily="34" charset="0"/>
            </a:endParaRPr>
          </a:p>
          <a:p>
            <a:pPr algn="just"/>
            <a:r>
              <a:rPr lang="ru-RU" sz="1400" b="1" dirty="0">
                <a:latin typeface="Cambria" panose="02040503050406030204" pitchFamily="18" charset="0"/>
                <a:cs typeface="Calibri" panose="020F0502020204030204" pitchFamily="34" charset="0"/>
              </a:rPr>
              <a:t>Аргумент №2. Все равно ничего не добьёшься. </a:t>
            </a:r>
            <a:endParaRPr lang="ru-RU" sz="1400" b="1" dirty="0" smtClean="0">
              <a:latin typeface="Cambria" panose="02040503050406030204" pitchFamily="18" charset="0"/>
              <a:cs typeface="Calibri" panose="020F0502020204030204" pitchFamily="34" charset="0"/>
            </a:endParaRPr>
          </a:p>
          <a:p>
            <a:pPr algn="just"/>
            <a:endParaRPr lang="ru-RU" sz="1400" b="1" dirty="0" smtClean="0">
              <a:latin typeface="Cambria" panose="02040503050406030204" pitchFamily="18" charset="0"/>
              <a:cs typeface="Calibri" panose="020F0502020204030204" pitchFamily="34" charset="0"/>
            </a:endParaRPr>
          </a:p>
          <a:p>
            <a:pPr algn="r"/>
            <a:r>
              <a:rPr lang="ru-RU" sz="1200" i="1" dirty="0" smtClean="0">
                <a:latin typeface="Cambria" panose="02040503050406030204" pitchFamily="18" charset="0"/>
                <a:cs typeface="Calibri" panose="020F0502020204030204" pitchFamily="34" charset="0"/>
              </a:rPr>
              <a:t>Нет </a:t>
            </a:r>
            <a:r>
              <a:rPr lang="ru-RU" sz="1200" i="1" dirty="0">
                <a:latin typeface="Cambria" panose="02040503050406030204" pitchFamily="18" charset="0"/>
                <a:cs typeface="Calibri" panose="020F0502020204030204" pitchFamily="34" charset="0"/>
              </a:rPr>
              <a:t>веры в то, что это сработает. Не факт, что это примут. А чтобы приняли - надо сходить несколько раз. У человека нет времени на то, чтобы добиваться. </a:t>
            </a:r>
            <a:r>
              <a:rPr lang="ru-RU" sz="1200" i="1" dirty="0" smtClean="0">
                <a:latin typeface="Cambria" panose="02040503050406030204" pitchFamily="18" charset="0"/>
                <a:cs typeface="Calibri" panose="020F0502020204030204" pitchFamily="34" charset="0"/>
              </a:rPr>
              <a:t>(цитата, 46-60 лет)</a:t>
            </a:r>
            <a:endParaRPr lang="ru-RU" sz="1200" i="1" dirty="0">
              <a:latin typeface="Cambria" panose="02040503050406030204" pitchFamily="18" charset="0"/>
              <a:cs typeface="Calibri" panose="020F0502020204030204" pitchFamily="34" charset="0"/>
            </a:endParaRPr>
          </a:p>
          <a:p>
            <a:pPr algn="just"/>
            <a:endParaRPr lang="ru-RU" dirty="0">
              <a:latin typeface="Cambria" panose="02040503050406030204" pitchFamily="18" charset="0"/>
              <a:cs typeface="Calibri" panose="020F050202020403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79058" y="5152481"/>
            <a:ext cx="385973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b="1" dirty="0" smtClean="0">
                <a:latin typeface="Cambria" panose="02040503050406030204" pitchFamily="18" charset="0"/>
              </a:rPr>
              <a:t>ПО РЕЗУЛЬТАТАМ ОБСУЖДЕНИЯ НА ФОКУС-ГРУППАХ:</a:t>
            </a:r>
            <a:endParaRPr lang="ru-RU" sz="1100" b="1" dirty="0">
              <a:latin typeface="Cambria" panose="02040503050406030204" pitchFamily="18" charset="0"/>
            </a:endParaRPr>
          </a:p>
        </p:txBody>
      </p:sp>
      <p:sp>
        <p:nvSpPr>
          <p:cNvPr id="15" name="Левая фигурная скобка 14"/>
          <p:cNvSpPr/>
          <p:nvPr/>
        </p:nvSpPr>
        <p:spPr>
          <a:xfrm>
            <a:off x="4186989" y="4348652"/>
            <a:ext cx="231007" cy="1869268"/>
          </a:xfrm>
          <a:prstGeom prst="leftBrac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14528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BE4D79-A5CF-448A-89B2-C290775B1B68}" type="slidenum">
              <a:rPr lang="ru-RU" smtClean="0"/>
              <a:t>9</a:t>
            </a:fld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567357" y="1030373"/>
            <a:ext cx="5304054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1100" dirty="0">
                <a:latin typeface="Cambria" panose="02040503050406030204" pitchFamily="18" charset="0"/>
                <a:cs typeface="Calibri" panose="020F0502020204030204" pitchFamily="34" charset="0"/>
              </a:rPr>
              <a:t>КАК ВЫ СЧИТАЕТЕ, </a:t>
            </a:r>
            <a:r>
              <a:rPr lang="ru-RU" sz="1100" b="1" dirty="0">
                <a:latin typeface="Cambria" panose="02040503050406030204" pitchFamily="18" charset="0"/>
                <a:cs typeface="Calibri" panose="020F0502020204030204" pitchFamily="34" charset="0"/>
              </a:rPr>
              <a:t>ПО КАКОЙ ПРИЧИНЕ ВОЗНИКАЮТ КОРРУПЦИОННЫЕ СИТУАЦИИ</a:t>
            </a:r>
            <a:r>
              <a:rPr lang="ru-RU" sz="1100" dirty="0">
                <a:latin typeface="Cambria" panose="02040503050406030204" pitchFamily="18" charset="0"/>
                <a:cs typeface="Calibri" panose="020F0502020204030204" pitchFamily="34" charset="0"/>
              </a:rPr>
              <a:t>, </a:t>
            </a:r>
            <a:r>
              <a:rPr lang="ru-RU" sz="1100" dirty="0" smtClean="0">
                <a:latin typeface="Cambria" panose="02040503050406030204" pitchFamily="18" charset="0"/>
                <a:cs typeface="Calibri" panose="020F0502020204030204" pitchFamily="34" charset="0"/>
              </a:rPr>
              <a:t>% опрошенных</a:t>
            </a:r>
            <a:endParaRPr lang="ru-RU" sz="1100" dirty="0">
              <a:latin typeface="Cambria" panose="02040503050406030204" pitchFamily="18" charset="0"/>
              <a:cs typeface="Calibri" panose="020F0502020204030204" pitchFamily="34" charset="0"/>
            </a:endParaRPr>
          </a:p>
        </p:txBody>
      </p:sp>
      <p:sp>
        <p:nvSpPr>
          <p:cNvPr id="11" name="Заголовок 5"/>
          <p:cNvSpPr txBox="1">
            <a:spLocks/>
          </p:cNvSpPr>
          <p:nvPr/>
        </p:nvSpPr>
        <p:spPr>
          <a:xfrm>
            <a:off x="605940" y="349730"/>
            <a:ext cx="11425532" cy="61449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800" b="1" dirty="0" smtClean="0">
                <a:latin typeface="Cambria" panose="02040503050406030204" pitchFamily="18" charset="0"/>
              </a:rPr>
              <a:t>БЫТОВАЯ КОРРУПЦИЯ. </a:t>
            </a:r>
          </a:p>
          <a:p>
            <a:r>
              <a:rPr lang="ru-RU" sz="1800" b="1" dirty="0" smtClean="0">
                <a:latin typeface="Cambria" panose="02040503050406030204" pitchFamily="18" charset="0"/>
              </a:rPr>
              <a:t>Оценка причин возникновения коррупционных ситуаций.</a:t>
            </a:r>
            <a:r>
              <a:rPr lang="en-US" sz="1800" b="1" dirty="0" smtClean="0">
                <a:latin typeface="Cambria" panose="02040503050406030204" pitchFamily="18" charset="0"/>
              </a:rPr>
              <a:t> </a:t>
            </a:r>
            <a:endParaRPr lang="ru-RU" sz="1800" b="1" dirty="0">
              <a:latin typeface="Cambria" panose="02040503050406030204" pitchFamily="18" charset="0"/>
            </a:endParaRPr>
          </a:p>
        </p:txBody>
      </p:sp>
      <p:graphicFrame>
        <p:nvGraphicFramePr>
          <p:cNvPr id="12" name="Диаграмма 1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26516470"/>
              </p:ext>
            </p:extLst>
          </p:nvPr>
        </p:nvGraphicFramePr>
        <p:xfrm>
          <a:off x="393519" y="1809115"/>
          <a:ext cx="7306692" cy="27363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0032575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527044" y="282786"/>
            <a:ext cx="8229600" cy="357193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800" b="1" dirty="0" smtClean="0">
                <a:latin typeface="Cambria" panose="02040503050406030204" pitchFamily="18" charset="0"/>
              </a:rPr>
              <a:t>ДЕЛОВАЯ КОРРУПЦИЯ. Субъективная оценка уровня </a:t>
            </a:r>
            <a:r>
              <a:rPr lang="ru-RU" sz="1800" b="1" dirty="0" err="1" smtClean="0">
                <a:latin typeface="Cambria" panose="02040503050406030204" pitchFamily="18" charset="0"/>
              </a:rPr>
              <a:t>укорененности</a:t>
            </a:r>
            <a:endParaRPr lang="ru-RU" sz="1800" b="1" dirty="0">
              <a:latin typeface="Cambria" panose="020405030504060302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527044" y="2129287"/>
            <a:ext cx="3780382" cy="805923"/>
          </a:xfrm>
          <a:prstGeom prst="rect">
            <a:avLst/>
          </a:prstGeom>
          <a:noFill/>
          <a:ln w="15875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8" name="Группа 7"/>
          <p:cNvGrpSpPr/>
          <p:nvPr/>
        </p:nvGrpSpPr>
        <p:grpSpPr>
          <a:xfrm>
            <a:off x="1137916" y="1760695"/>
            <a:ext cx="604995" cy="628939"/>
            <a:chOff x="10584509" y="698079"/>
            <a:chExt cx="481053" cy="475600"/>
          </a:xfrm>
        </p:grpSpPr>
        <p:sp>
          <p:nvSpPr>
            <p:cNvPr id="9" name="Freeform 283"/>
            <p:cNvSpPr>
              <a:spLocks/>
            </p:cNvSpPr>
            <p:nvPr/>
          </p:nvSpPr>
          <p:spPr bwMode="auto">
            <a:xfrm>
              <a:off x="10584509" y="780982"/>
              <a:ext cx="481053" cy="145080"/>
            </a:xfrm>
            <a:custGeom>
              <a:avLst/>
              <a:gdLst>
                <a:gd name="T0" fmla="*/ 0 w 441"/>
                <a:gd name="T1" fmla="*/ 133 h 133"/>
                <a:gd name="T2" fmla="*/ 0 w 441"/>
                <a:gd name="T3" fmla="*/ 0 h 133"/>
                <a:gd name="T4" fmla="*/ 441 w 441"/>
                <a:gd name="T5" fmla="*/ 0 h 133"/>
                <a:gd name="T6" fmla="*/ 441 w 441"/>
                <a:gd name="T7" fmla="*/ 133 h 1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41" h="133">
                  <a:moveTo>
                    <a:pt x="0" y="133"/>
                  </a:moveTo>
                  <a:lnTo>
                    <a:pt x="0" y="0"/>
                  </a:lnTo>
                  <a:lnTo>
                    <a:pt x="441" y="0"/>
                  </a:lnTo>
                  <a:lnTo>
                    <a:pt x="441" y="133"/>
                  </a:lnTo>
                </a:path>
              </a:pathLst>
            </a:custGeom>
            <a:noFill/>
            <a:ln w="30163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 rtl="0">
                <a:defRPr lang="ru-RU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" name="Freeform 284"/>
            <p:cNvSpPr>
              <a:spLocks/>
            </p:cNvSpPr>
            <p:nvPr/>
          </p:nvSpPr>
          <p:spPr bwMode="auto">
            <a:xfrm>
              <a:off x="10625960" y="926062"/>
              <a:ext cx="398151" cy="247617"/>
            </a:xfrm>
            <a:custGeom>
              <a:avLst/>
              <a:gdLst>
                <a:gd name="T0" fmla="*/ 365 w 365"/>
                <a:gd name="T1" fmla="*/ 0 h 227"/>
                <a:gd name="T2" fmla="*/ 365 w 365"/>
                <a:gd name="T3" fmla="*/ 227 h 227"/>
                <a:gd name="T4" fmla="*/ 0 w 365"/>
                <a:gd name="T5" fmla="*/ 227 h 227"/>
                <a:gd name="T6" fmla="*/ 0 w 365"/>
                <a:gd name="T7" fmla="*/ 0 h 2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5" h="227">
                  <a:moveTo>
                    <a:pt x="365" y="0"/>
                  </a:moveTo>
                  <a:lnTo>
                    <a:pt x="365" y="227"/>
                  </a:lnTo>
                  <a:lnTo>
                    <a:pt x="0" y="227"/>
                  </a:lnTo>
                  <a:lnTo>
                    <a:pt x="0" y="0"/>
                  </a:lnTo>
                </a:path>
              </a:pathLst>
            </a:custGeom>
            <a:noFill/>
            <a:ln w="30163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 rtl="0">
                <a:defRPr lang="ru-RU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1" name="Line 285"/>
            <p:cNvSpPr>
              <a:spLocks noChangeShapeType="1"/>
            </p:cNvSpPr>
            <p:nvPr/>
          </p:nvSpPr>
          <p:spPr bwMode="auto">
            <a:xfrm flipV="1">
              <a:off x="10793947" y="780982"/>
              <a:ext cx="0" cy="392697"/>
            </a:xfrm>
            <a:prstGeom prst="line">
              <a:avLst/>
            </a:prstGeom>
            <a:noFill/>
            <a:ln w="30163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 rtl="0">
                <a:defRPr lang="ru-RU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2" name="Line 286"/>
            <p:cNvSpPr>
              <a:spLocks noChangeShapeType="1"/>
            </p:cNvSpPr>
            <p:nvPr/>
          </p:nvSpPr>
          <p:spPr bwMode="auto">
            <a:xfrm>
              <a:off x="10856124" y="780982"/>
              <a:ext cx="0" cy="392697"/>
            </a:xfrm>
            <a:prstGeom prst="line">
              <a:avLst/>
            </a:prstGeom>
            <a:noFill/>
            <a:ln w="30163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 rtl="0">
                <a:defRPr lang="ru-RU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3" name="Oval 287"/>
            <p:cNvSpPr>
              <a:spLocks noChangeArrowheads="1"/>
            </p:cNvSpPr>
            <p:nvPr/>
          </p:nvSpPr>
          <p:spPr bwMode="auto">
            <a:xfrm>
              <a:off x="10835398" y="698079"/>
              <a:ext cx="83993" cy="82903"/>
            </a:xfrm>
            <a:prstGeom prst="ellipse">
              <a:avLst/>
            </a:prstGeom>
            <a:noFill/>
            <a:ln w="30163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 rtl="0">
                <a:defRPr lang="ru-RU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4" name="Oval 288"/>
            <p:cNvSpPr>
              <a:spLocks noChangeArrowheads="1"/>
            </p:cNvSpPr>
            <p:nvPr/>
          </p:nvSpPr>
          <p:spPr bwMode="auto">
            <a:xfrm>
              <a:off x="10730679" y="698079"/>
              <a:ext cx="83993" cy="82903"/>
            </a:xfrm>
            <a:prstGeom prst="ellipse">
              <a:avLst/>
            </a:prstGeom>
            <a:noFill/>
            <a:ln w="30163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 rtl="0">
                <a:defRPr lang="ru-RU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5" name="Line 289"/>
            <p:cNvSpPr>
              <a:spLocks noChangeShapeType="1"/>
            </p:cNvSpPr>
            <p:nvPr/>
          </p:nvSpPr>
          <p:spPr bwMode="auto">
            <a:xfrm flipH="1">
              <a:off x="10584509" y="926062"/>
              <a:ext cx="209438" cy="0"/>
            </a:xfrm>
            <a:prstGeom prst="line">
              <a:avLst/>
            </a:prstGeom>
            <a:noFill/>
            <a:ln w="30163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 rtl="0">
                <a:defRPr lang="ru-RU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6" name="Line 290"/>
            <p:cNvSpPr>
              <a:spLocks noChangeShapeType="1"/>
            </p:cNvSpPr>
            <p:nvPr/>
          </p:nvSpPr>
          <p:spPr bwMode="auto">
            <a:xfrm flipH="1">
              <a:off x="10856124" y="926062"/>
              <a:ext cx="209438" cy="0"/>
            </a:xfrm>
            <a:prstGeom prst="line">
              <a:avLst/>
            </a:prstGeom>
            <a:noFill/>
            <a:ln w="30163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 rtl="0">
                <a:defRPr lang="ru-RU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sp>
        <p:nvSpPr>
          <p:cNvPr id="21" name="Прямоугольник 20"/>
          <p:cNvSpPr/>
          <p:nvPr/>
        </p:nvSpPr>
        <p:spPr>
          <a:xfrm>
            <a:off x="640080" y="788835"/>
            <a:ext cx="10894729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100" b="1" dirty="0">
                <a:latin typeface="Cambria" panose="02040503050406030204" pitchFamily="18" charset="0"/>
                <a:cs typeface="Calibri" panose="020F0502020204030204" pitchFamily="34" charset="0"/>
              </a:rPr>
              <a:t>НАСКОЛЬКО ЧАСТО</a:t>
            </a:r>
            <a:r>
              <a:rPr lang="ru-RU" sz="1100" dirty="0">
                <a:latin typeface="Cambria" panose="02040503050406030204" pitchFamily="18" charset="0"/>
                <a:cs typeface="Calibri" panose="020F0502020204030204" pitchFamily="34" charset="0"/>
              </a:rPr>
              <a:t> ОРГАНИЗАЦИИ (ПРЕДПРИЯТИЯ, ФИРМЫ, БИЗНЕС) ВАШЕЙ ОТРАСЛИ, ПО РАЗМЕРАМ СХОЖИЕ С ВАШЕЙ, </a:t>
            </a:r>
            <a:r>
              <a:rPr lang="ru-RU" sz="1100" b="1" dirty="0">
                <a:latin typeface="Cambria" panose="02040503050406030204" pitchFamily="18" charset="0"/>
                <a:cs typeface="Calibri" panose="020F0502020204030204" pitchFamily="34" charset="0"/>
              </a:rPr>
              <a:t>ВЫНУЖДЕНЫ ОКАЗЫВАТЬ ВЛИЯНИЕ </a:t>
            </a:r>
            <a:r>
              <a:rPr lang="ru-RU" sz="1100" dirty="0">
                <a:latin typeface="Cambria" panose="02040503050406030204" pitchFamily="18" charset="0"/>
                <a:cs typeface="Calibri" panose="020F0502020204030204" pitchFamily="34" charset="0"/>
              </a:rPr>
              <a:t>НА ДЕЙСТВИЯ (БЕЗДЕЙСТВИЕ) ДОЛЖНОСТНЫХ ЛИЦ УКАЗАННЫХ ОРГАНОВ ВЛАСТИ </a:t>
            </a:r>
            <a:r>
              <a:rPr lang="ru-RU" sz="1100" b="1" dirty="0">
                <a:latin typeface="Cambria" panose="02040503050406030204" pitchFamily="18" charset="0"/>
                <a:cs typeface="Calibri" panose="020F0502020204030204" pitchFamily="34" charset="0"/>
              </a:rPr>
              <a:t>ПОСРЕДСТВОМ ОСУЩЕСТВЛЕНИЯ НЕФОРМАЛЬНЫХ ПРЯМЫХ И (ИЛИ) СКРЫТЫХ </a:t>
            </a:r>
            <a:r>
              <a:rPr lang="ru-RU" sz="1100" b="1" dirty="0" smtClean="0">
                <a:latin typeface="Cambria" panose="02040503050406030204" pitchFamily="18" charset="0"/>
                <a:cs typeface="Calibri" panose="020F0502020204030204" pitchFamily="34" charset="0"/>
              </a:rPr>
              <a:t>ПЛАТЕЖЕЙ</a:t>
            </a:r>
            <a:r>
              <a:rPr lang="ru-RU" sz="1100" dirty="0" smtClean="0">
                <a:latin typeface="Cambria" panose="02040503050406030204" pitchFamily="18" charset="0"/>
                <a:cs typeface="Calibri" panose="020F0502020204030204" pitchFamily="34" charset="0"/>
              </a:rPr>
              <a:t>, % среди тех, кто обращался в указанный орган власти</a:t>
            </a:r>
            <a:endParaRPr lang="ru-RU" sz="1100" dirty="0">
              <a:latin typeface="Cambria" panose="02040503050406030204" pitchFamily="18" charset="0"/>
              <a:cs typeface="Calibri" panose="020F0502020204030204" pitchFamily="34" charset="0"/>
            </a:endParaRPr>
          </a:p>
        </p:txBody>
      </p:sp>
      <p:graphicFrame>
        <p:nvGraphicFramePr>
          <p:cNvPr id="22" name="Диаграмма 2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16752481"/>
              </p:ext>
            </p:extLst>
          </p:nvPr>
        </p:nvGraphicFramePr>
        <p:xfrm>
          <a:off x="527044" y="1704862"/>
          <a:ext cx="7877209" cy="487441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A428E537-E56B-49CA-B596-52598082FBE8}" type="slidenum">
              <a:rPr lang="ru-RU" noProof="0" smtClean="0"/>
              <a:t>10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1708025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BE4D79-A5CF-448A-89B2-C290775B1B68}" type="slidenum">
              <a:rPr lang="ru-RU" smtClean="0"/>
              <a:t>11</a:t>
            </a:fld>
            <a:endParaRPr lang="ru-RU"/>
          </a:p>
        </p:txBody>
      </p:sp>
      <p:sp>
        <p:nvSpPr>
          <p:cNvPr id="14" name="Прямоугольник 13"/>
          <p:cNvSpPr/>
          <p:nvPr/>
        </p:nvSpPr>
        <p:spPr>
          <a:xfrm>
            <a:off x="592790" y="781013"/>
            <a:ext cx="5727236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sz="1200" b="1" dirty="0" smtClean="0">
                <a:latin typeface="Cambria" panose="02040503050406030204" pitchFamily="18" charset="0"/>
                <a:cs typeface="Calibri" panose="020F0502020204030204" pitchFamily="34" charset="0"/>
              </a:rPr>
              <a:t>С </a:t>
            </a:r>
            <a:r>
              <a:rPr lang="ru-RU" sz="1200" b="1" dirty="0">
                <a:latin typeface="Cambria" panose="02040503050406030204" pitchFamily="18" charset="0"/>
                <a:cs typeface="Calibri" panose="020F0502020204030204" pitchFamily="34" charset="0"/>
              </a:rPr>
              <a:t>КАКИМИ ЦЕЛЯМИ </a:t>
            </a:r>
            <a:r>
              <a:rPr lang="ru-RU" sz="1200" dirty="0">
                <a:latin typeface="Cambria" panose="02040503050406030204" pitchFamily="18" charset="0"/>
                <a:cs typeface="Calibri" panose="020F0502020204030204" pitchFamily="34" charset="0"/>
              </a:rPr>
              <a:t>ОРГАНИЗАЦИИ </a:t>
            </a:r>
            <a:r>
              <a:rPr lang="ru-RU" sz="1200" dirty="0" smtClean="0">
                <a:latin typeface="Cambria" panose="02040503050406030204" pitchFamily="18" charset="0"/>
                <a:cs typeface="Calibri" panose="020F0502020204030204" pitchFamily="34" charset="0"/>
              </a:rPr>
              <a:t>ВАШЕЙ </a:t>
            </a:r>
            <a:r>
              <a:rPr lang="ru-RU" sz="1200" dirty="0">
                <a:latin typeface="Cambria" panose="02040503050406030204" pitchFamily="18" charset="0"/>
                <a:cs typeface="Calibri" panose="020F0502020204030204" pitchFamily="34" charset="0"/>
              </a:rPr>
              <a:t>ОТРАСЛИ, ПО РАЗМЕРАМ СХОЖИЕ С ВАШЕЙ, </a:t>
            </a:r>
            <a:r>
              <a:rPr lang="ru-RU" sz="1200" b="1" dirty="0">
                <a:latin typeface="Cambria" panose="02040503050406030204" pitchFamily="18" charset="0"/>
                <a:cs typeface="Calibri" panose="020F0502020204030204" pitchFamily="34" charset="0"/>
              </a:rPr>
              <a:t>ИСПОЛЬЗУЮТ НЕФОРМАЛЬНЫЕ ПРЯМЫЕ И (ИЛИ) СКРЫТЫЕ ПЛАТЕЖИ ПРИ ВЗАИМОДЕЙСТВИИ С ОРГАНАМИ </a:t>
            </a:r>
            <a:r>
              <a:rPr lang="ru-RU" sz="1200" b="1" dirty="0" smtClean="0">
                <a:latin typeface="Cambria" panose="02040503050406030204" pitchFamily="18" charset="0"/>
                <a:cs typeface="Calibri" panose="020F0502020204030204" pitchFamily="34" charset="0"/>
              </a:rPr>
              <a:t>ВЛАСТИ, </a:t>
            </a:r>
            <a:r>
              <a:rPr lang="ru-RU" sz="1200" i="1" dirty="0" smtClean="0">
                <a:latin typeface="Cambria" panose="02040503050406030204" pitchFamily="18" charset="0"/>
                <a:cs typeface="Calibri" panose="020F0502020204030204" pitchFamily="34" charset="0"/>
              </a:rPr>
              <a:t>%  от опрошенных, несколько вариантов ответа</a:t>
            </a:r>
            <a:endParaRPr lang="ru-RU" sz="1200" i="1" dirty="0">
              <a:latin typeface="Cambria" panose="02040503050406030204" pitchFamily="18" charset="0"/>
              <a:cs typeface="Calibri" panose="020F0502020204030204" pitchFamily="34" charset="0"/>
            </a:endParaRPr>
          </a:p>
        </p:txBody>
      </p:sp>
      <p:graphicFrame>
        <p:nvGraphicFramePr>
          <p:cNvPr id="15" name="Диаграмма 1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60381408"/>
              </p:ext>
            </p:extLst>
          </p:nvPr>
        </p:nvGraphicFramePr>
        <p:xfrm>
          <a:off x="517975" y="1606105"/>
          <a:ext cx="6511476" cy="23880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7" name="Прямоугольник 16"/>
          <p:cNvSpPr/>
          <p:nvPr/>
        </p:nvSpPr>
        <p:spPr>
          <a:xfrm>
            <a:off x="592790" y="3994155"/>
            <a:ext cx="5727236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/>
            <a:r>
              <a:rPr lang="ru-RU" sz="1200" b="1" dirty="0" smtClean="0">
                <a:latin typeface="Cambria" panose="0204050305040603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ОЖИДАЕМЫЙ РЕЗУЛЬТАТ </a:t>
            </a:r>
            <a:r>
              <a:rPr lang="ru-RU" sz="1200" dirty="0" smtClean="0">
                <a:latin typeface="Cambria" panose="0204050305040603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ОТ ДАЧИ ВЗЯТКИ, </a:t>
            </a:r>
            <a:r>
              <a:rPr lang="ru-RU" sz="1200" i="1" dirty="0" smtClean="0">
                <a:latin typeface="Cambria" panose="0204050305040603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% от опрошенных</a:t>
            </a:r>
            <a:endParaRPr lang="ru-RU" sz="1100" i="1" dirty="0"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21" name="Диаграмма 20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13539620"/>
              </p:ext>
            </p:extLst>
          </p:nvPr>
        </p:nvGraphicFramePr>
        <p:xfrm>
          <a:off x="705703" y="4271154"/>
          <a:ext cx="6228498" cy="249077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2" name="Заголовок 5"/>
          <p:cNvSpPr>
            <a:spLocks noGrp="1"/>
          </p:cNvSpPr>
          <p:nvPr>
            <p:ph type="title"/>
          </p:nvPr>
        </p:nvSpPr>
        <p:spPr>
          <a:xfrm>
            <a:off x="418197" y="141316"/>
            <a:ext cx="11425532" cy="614496"/>
          </a:xfrm>
        </p:spPr>
        <p:txBody>
          <a:bodyPr>
            <a:normAutofit/>
          </a:bodyPr>
          <a:lstStyle/>
          <a:p>
            <a:pPr algn="just"/>
            <a:r>
              <a:rPr lang="ru-RU" sz="1800" b="1" dirty="0" smtClean="0">
                <a:latin typeface="Cambria" panose="02040503050406030204" pitchFamily="18" charset="0"/>
              </a:rPr>
              <a:t>ДЕЛОВАЯ КОРРУПЦИЯ. Мотивация участников коррупционных ситуаций</a:t>
            </a:r>
            <a:endParaRPr lang="ru-RU" sz="1800" b="1" dirty="0">
              <a:latin typeface="Cambria" panose="02040503050406030204" pitchFamily="18" charset="0"/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517974" y="1816323"/>
            <a:ext cx="3189063" cy="1622202"/>
          </a:xfrm>
          <a:prstGeom prst="rect">
            <a:avLst/>
          </a:prstGeom>
          <a:noFill/>
          <a:ln w="15875"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Прямоугольник 23"/>
          <p:cNvSpPr/>
          <p:nvPr/>
        </p:nvSpPr>
        <p:spPr>
          <a:xfrm>
            <a:off x="517973" y="4410074"/>
            <a:ext cx="3189063" cy="308575"/>
          </a:xfrm>
          <a:prstGeom prst="rect">
            <a:avLst/>
          </a:prstGeom>
          <a:noFill/>
          <a:ln w="15875"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Прямоугольник 24"/>
          <p:cNvSpPr/>
          <p:nvPr/>
        </p:nvSpPr>
        <p:spPr>
          <a:xfrm>
            <a:off x="7104266" y="888754"/>
            <a:ext cx="4120083" cy="9387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100" b="1" dirty="0">
                <a:latin typeface="Cambria" panose="02040503050406030204" pitchFamily="18" charset="0"/>
                <a:cs typeface="Calibri" panose="020F0502020204030204" pitchFamily="34" charset="0"/>
              </a:rPr>
              <a:t>ПРИЧИНА</a:t>
            </a:r>
            <a:r>
              <a:rPr lang="ru-RU" sz="1100" dirty="0">
                <a:latin typeface="Cambria" panose="02040503050406030204" pitchFamily="18" charset="0"/>
                <a:cs typeface="Calibri" panose="020F0502020204030204" pitchFamily="34" charset="0"/>
              </a:rPr>
              <a:t>, ПО КОТОРОЙ ОРГАНИЗАЦИЯ (ПРЕДПРИЯТИЕ, ФИРМА, БИЗНЕС) </a:t>
            </a:r>
            <a:r>
              <a:rPr lang="ru-RU" sz="1100" b="1" dirty="0" smtClean="0">
                <a:latin typeface="Cambria" panose="02040503050406030204" pitchFamily="18" charset="0"/>
                <a:cs typeface="Calibri" panose="020F0502020204030204" pitchFamily="34" charset="0"/>
              </a:rPr>
              <a:t>БЫЛА </a:t>
            </a:r>
            <a:r>
              <a:rPr lang="ru-RU" sz="1100" b="1" dirty="0">
                <a:latin typeface="Cambria" panose="02040503050406030204" pitchFamily="18" charset="0"/>
                <a:cs typeface="Calibri" panose="020F0502020204030204" pitchFamily="34" charset="0"/>
              </a:rPr>
              <a:t>БЫ СКЛОННА К ОКАЗАНИЮ ВЛИЯНИЯ НА ДОЛЖНОСТНОЕ ЛИЦО </a:t>
            </a:r>
            <a:r>
              <a:rPr lang="ru-RU" sz="1100" dirty="0">
                <a:latin typeface="Cambria" panose="02040503050406030204" pitchFamily="18" charset="0"/>
                <a:cs typeface="Calibri" panose="020F0502020204030204" pitchFamily="34" charset="0"/>
              </a:rPr>
              <a:t>ПОСРЕДСТВОМ ОСУЩЕСТВЛЕНИЯ НЕФОРМАЛЬНЫХ ПРЯМЫХ И (ИЛИ) СКРЫТЫХ </a:t>
            </a:r>
            <a:r>
              <a:rPr lang="ru-RU" sz="1100" dirty="0" smtClean="0">
                <a:latin typeface="Cambria" panose="02040503050406030204" pitchFamily="18" charset="0"/>
                <a:cs typeface="Calibri" panose="020F0502020204030204" pitchFamily="34" charset="0"/>
              </a:rPr>
              <a:t>ПЛАТЕЖЕЙ, </a:t>
            </a:r>
            <a:r>
              <a:rPr lang="ru-RU" sz="1100" i="1" dirty="0" smtClean="0">
                <a:latin typeface="Cambria" panose="02040503050406030204" pitchFamily="18" charset="0"/>
                <a:cs typeface="Calibri" panose="020F0502020204030204" pitchFamily="34" charset="0"/>
              </a:rPr>
              <a:t>% опрошенных</a:t>
            </a:r>
            <a:endParaRPr lang="ru-RU" sz="1100" i="1" dirty="0">
              <a:latin typeface="Cambria" panose="02040503050406030204" pitchFamily="18" charset="0"/>
              <a:cs typeface="Calibri" panose="020F0502020204030204" pitchFamily="34" charset="0"/>
            </a:endParaRPr>
          </a:p>
        </p:txBody>
      </p:sp>
      <p:graphicFrame>
        <p:nvGraphicFramePr>
          <p:cNvPr id="26" name="Диаграмма 2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08412452"/>
              </p:ext>
            </p:extLst>
          </p:nvPr>
        </p:nvGraphicFramePr>
        <p:xfrm>
          <a:off x="6986985" y="1899897"/>
          <a:ext cx="4066384" cy="331236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27" name="Прямоугольник 26"/>
          <p:cNvSpPr/>
          <p:nvPr/>
        </p:nvSpPr>
        <p:spPr>
          <a:xfrm>
            <a:off x="5975561" y="3124896"/>
            <a:ext cx="1387370" cy="9387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1100" b="1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6</a:t>
            </a:r>
            <a:r>
              <a:rPr lang="ru-RU" sz="1100" b="1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1% признают собственную ответственность в принятии решения о взятке</a:t>
            </a:r>
            <a:endParaRPr lang="ru-RU" sz="11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Стрелка вверх 12"/>
          <p:cNvSpPr/>
          <p:nvPr/>
        </p:nvSpPr>
        <p:spPr>
          <a:xfrm>
            <a:off x="8804581" y="4569249"/>
            <a:ext cx="154800" cy="298800"/>
          </a:xfrm>
          <a:prstGeom prst="upArrow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38602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438824" y="92272"/>
            <a:ext cx="11425532" cy="708879"/>
          </a:xfrm>
        </p:spPr>
        <p:txBody>
          <a:bodyPr>
            <a:normAutofit/>
          </a:bodyPr>
          <a:lstStyle/>
          <a:p>
            <a:pPr algn="just"/>
            <a:r>
              <a:rPr lang="ru-RU" sz="1800" b="1" dirty="0">
                <a:latin typeface="Cambria" panose="02040503050406030204" pitchFamily="18" charset="0"/>
              </a:rPr>
              <a:t>СУБЪЕКТИВНАЯ ОЦЕНКА ДИНАМИКИ КОРРУПЦИИ И ЭФФЕКТИВНОСТИ ПРИНИМАЕМЫХ АНТИКОРРУПЦИОННЫХ МЕР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BE4D79-A5CF-448A-89B2-C290775B1B68}" type="slidenum">
              <a:rPr lang="ru-RU" smtClean="0"/>
              <a:t>12</a:t>
            </a:fld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6400808" y="2398129"/>
            <a:ext cx="5421193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100" dirty="0">
                <a:latin typeface="Cambria" panose="02040503050406030204" pitchFamily="18" charset="0"/>
                <a:cs typeface="Calibri" panose="020F0502020204030204" pitchFamily="34" charset="0"/>
              </a:rPr>
              <a:t>ЗА ПОСЛЕДНИЙ ГОД, ПО ВАШЕМУ МНЕНИЮ, </a:t>
            </a:r>
            <a:r>
              <a:rPr lang="ru-RU" sz="1100" b="1" dirty="0">
                <a:latin typeface="Cambria" panose="02040503050406030204" pitchFamily="18" charset="0"/>
                <a:cs typeface="Calibri" panose="020F0502020204030204" pitchFamily="34" charset="0"/>
              </a:rPr>
              <a:t>ИЗМЕНИЛСЯ УРОВЕНЬ КОРРУПЦИИ </a:t>
            </a:r>
            <a:r>
              <a:rPr lang="ru-RU" sz="1100" b="1" dirty="0" smtClean="0">
                <a:latin typeface="Cambria" panose="02040503050406030204" pitchFamily="18" charset="0"/>
                <a:cs typeface="Calibri" panose="020F0502020204030204" pitchFamily="34" charset="0"/>
              </a:rPr>
              <a:t>НА </a:t>
            </a:r>
            <a:r>
              <a:rPr lang="ru-RU" sz="1100" b="1" dirty="0">
                <a:latin typeface="Cambria" panose="02040503050406030204" pitchFamily="18" charset="0"/>
                <a:cs typeface="Calibri" panose="020F0502020204030204" pitchFamily="34" charset="0"/>
              </a:rPr>
              <a:t>СООТВЕТСТВУЮЩЕМ УРОВНЕ </a:t>
            </a:r>
            <a:r>
              <a:rPr lang="ru-RU" sz="1100" b="1" dirty="0" smtClean="0">
                <a:latin typeface="Cambria" panose="02040503050406030204" pitchFamily="18" charset="0"/>
                <a:cs typeface="Calibri" panose="020F0502020204030204" pitchFamily="34" charset="0"/>
              </a:rPr>
              <a:t>ВЛАСТИ,</a:t>
            </a:r>
            <a:r>
              <a:rPr lang="ru-RU" sz="1100" dirty="0" smtClean="0">
                <a:latin typeface="Cambria" panose="02040503050406030204" pitchFamily="18" charset="0"/>
                <a:cs typeface="Calibri" panose="020F0502020204030204" pitchFamily="34" charset="0"/>
              </a:rPr>
              <a:t> </a:t>
            </a:r>
            <a:r>
              <a:rPr lang="ru-RU" sz="1100" i="1" dirty="0" smtClean="0">
                <a:latin typeface="Cambria" panose="02040503050406030204" pitchFamily="18" charset="0"/>
                <a:cs typeface="Calibri" panose="020F0502020204030204" pitchFamily="34" charset="0"/>
              </a:rPr>
              <a:t>% от опрошенных</a:t>
            </a:r>
            <a:endParaRPr lang="ru-RU" sz="1100" i="1" dirty="0">
              <a:latin typeface="Cambria" panose="02040503050406030204" pitchFamily="18" charset="0"/>
              <a:cs typeface="Calibri" panose="020F0502020204030204" pitchFamily="34" charset="0"/>
            </a:endParaRPr>
          </a:p>
        </p:txBody>
      </p:sp>
      <p:graphicFrame>
        <p:nvGraphicFramePr>
          <p:cNvPr id="9" name="Диаграмма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4401855"/>
              </p:ext>
            </p:extLst>
          </p:nvPr>
        </p:nvGraphicFramePr>
        <p:xfrm>
          <a:off x="6540822" y="2917086"/>
          <a:ext cx="4986278" cy="23405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6540822" y="5352977"/>
            <a:ext cx="132031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0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На местном уровне (город, село)</a:t>
            </a:r>
            <a:endParaRPr lang="ru-RU" sz="10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8447257" y="5352977"/>
            <a:ext cx="117340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0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На региональном уровне</a:t>
            </a:r>
            <a:endParaRPr lang="ru-RU" sz="10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0206789" y="5368366"/>
            <a:ext cx="1173407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900" b="1" dirty="0" smtClean="0">
                <a:latin typeface="Cambria" panose="02040503050406030204" pitchFamily="18" charset="0"/>
              </a:rPr>
              <a:t>В </a:t>
            </a:r>
            <a:r>
              <a:rPr lang="ru-RU" sz="10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целом</a:t>
            </a:r>
            <a:r>
              <a:rPr lang="ru-RU" sz="900" b="1" dirty="0" smtClean="0">
                <a:latin typeface="Cambria" panose="02040503050406030204" pitchFamily="18" charset="0"/>
              </a:rPr>
              <a:t> по стране</a:t>
            </a:r>
            <a:endParaRPr lang="ru-RU" sz="900" b="1" dirty="0">
              <a:latin typeface="Cambria" panose="02040503050406030204" pitchFamily="18" charset="0"/>
            </a:endParaRPr>
          </a:p>
        </p:txBody>
      </p:sp>
      <p:graphicFrame>
        <p:nvGraphicFramePr>
          <p:cNvPr id="14" name="Диаграмма 13"/>
          <p:cNvGraphicFramePr/>
          <p:nvPr>
            <p:extLst>
              <p:ext uri="{D42A27DB-BD31-4B8C-83A1-F6EECF244321}">
                <p14:modId xmlns:p14="http://schemas.microsoft.com/office/powerpoint/2010/main" val="2428989994"/>
              </p:ext>
            </p:extLst>
          </p:nvPr>
        </p:nvGraphicFramePr>
        <p:xfrm>
          <a:off x="445208" y="1251531"/>
          <a:ext cx="5798917" cy="259069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5" name="Прямоугольник 14"/>
          <p:cNvSpPr/>
          <p:nvPr/>
        </p:nvSpPr>
        <p:spPr>
          <a:xfrm>
            <a:off x="438824" y="839137"/>
            <a:ext cx="5805301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100" dirty="0">
                <a:latin typeface="Cambria" panose="0204050305040603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ВАМ ИЗВЕСТНО ИЛИ </a:t>
            </a:r>
            <a:r>
              <a:rPr lang="ru-RU" sz="1100" dirty="0" smtClean="0">
                <a:latin typeface="Cambria" panose="0204050305040603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НЕ ИЗВЕСТНО </a:t>
            </a:r>
            <a:r>
              <a:rPr lang="ru-RU" sz="1100" b="1" dirty="0">
                <a:latin typeface="Cambria" panose="0204050305040603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 МЕРАХ, </a:t>
            </a:r>
            <a:r>
              <a:rPr lang="ru-RU" sz="1100" dirty="0">
                <a:latin typeface="Cambria" panose="0204050305040603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КОТОРЫЕ ВЛАСТИ ПРИНИМАЮТ </a:t>
            </a:r>
            <a:r>
              <a:rPr lang="ru-RU" sz="1100" b="1" dirty="0">
                <a:latin typeface="Cambria" panose="0204050305040603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ДЛЯ ПРОТИВОДЕЙСТВИЯ </a:t>
            </a:r>
            <a:r>
              <a:rPr lang="ru-RU" sz="1100" b="1" dirty="0" smtClean="0">
                <a:latin typeface="Cambria" panose="0204050305040603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КОРРУПЦИИ,</a:t>
            </a:r>
            <a:r>
              <a:rPr lang="ru-RU" sz="1100" dirty="0" smtClean="0">
                <a:latin typeface="Cambria" panose="0204050305040603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100" i="1" dirty="0" smtClean="0">
                <a:latin typeface="Cambria" panose="0204050305040603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% от опрошенных</a:t>
            </a:r>
            <a:endParaRPr lang="ru-RU" sz="1100" i="1" dirty="0">
              <a:latin typeface="Cambria" panose="02040503050406030204" pitchFamily="18" charset="0"/>
            </a:endParaRPr>
          </a:p>
        </p:txBody>
      </p:sp>
      <p:sp>
        <p:nvSpPr>
          <p:cNvPr id="2" name="Левая фигурная скобка 1"/>
          <p:cNvSpPr/>
          <p:nvPr/>
        </p:nvSpPr>
        <p:spPr>
          <a:xfrm rot="16200000">
            <a:off x="2999961" y="2196927"/>
            <a:ext cx="297500" cy="3511075"/>
          </a:xfrm>
          <a:prstGeom prst="leftBrace">
            <a:avLst>
              <a:gd name="adj1" fmla="val 8333"/>
              <a:gd name="adj2" fmla="val 51585"/>
            </a:avLst>
          </a:prstGeom>
          <a:ln w="952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TextBox 15"/>
          <p:cNvSpPr txBox="1"/>
          <p:nvPr/>
        </p:nvSpPr>
        <p:spPr>
          <a:xfrm>
            <a:off x="1150286" y="4193524"/>
            <a:ext cx="3996850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55% </a:t>
            </a:r>
            <a:r>
              <a:rPr lang="ru-RU" sz="10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информированы  </a:t>
            </a:r>
            <a:r>
              <a:rPr lang="ru-RU" sz="1000" dirty="0" smtClean="0">
                <a:latin typeface="Calibri" panose="020F0502020204030204" pitchFamily="34" charset="0"/>
                <a:cs typeface="Calibri" panose="020F0502020204030204" pitchFamily="34" charset="0"/>
              </a:rPr>
              <a:t>о мерах борьбы с </a:t>
            </a:r>
            <a:r>
              <a:rPr lang="ru-RU" sz="10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«бытовой»</a:t>
            </a:r>
            <a:r>
              <a:rPr lang="ru-RU" sz="1000" dirty="0" smtClean="0">
                <a:latin typeface="Calibri" panose="020F0502020204030204" pitchFamily="34" charset="0"/>
                <a:cs typeface="Calibri" panose="020F0502020204030204" pitchFamily="34" charset="0"/>
              </a:rPr>
              <a:t> коррупцией</a:t>
            </a:r>
          </a:p>
          <a:p>
            <a:pPr algn="ctr"/>
            <a:endParaRPr lang="ru-RU" sz="10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ru-RU" sz="14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61%</a:t>
            </a:r>
            <a:r>
              <a:rPr lang="ru-RU" sz="1400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000" b="1" dirty="0">
                <a:latin typeface="Calibri" panose="020F0502020204030204" pitchFamily="34" charset="0"/>
                <a:cs typeface="Calibri" panose="020F0502020204030204" pitchFamily="34" charset="0"/>
              </a:rPr>
              <a:t>информированы</a:t>
            </a:r>
            <a:r>
              <a:rPr lang="ru-RU" sz="1000" dirty="0">
                <a:latin typeface="Calibri" panose="020F0502020204030204" pitchFamily="34" charset="0"/>
                <a:cs typeface="Calibri" panose="020F0502020204030204" pitchFamily="34" charset="0"/>
              </a:rPr>
              <a:t>  о мерах борьбы с </a:t>
            </a:r>
            <a:r>
              <a:rPr lang="ru-RU" sz="10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«деловой» </a:t>
            </a:r>
            <a:r>
              <a:rPr lang="ru-RU" sz="1000" dirty="0">
                <a:latin typeface="Calibri" panose="020F0502020204030204" pitchFamily="34" charset="0"/>
                <a:cs typeface="Calibri" panose="020F0502020204030204" pitchFamily="34" charset="0"/>
              </a:rPr>
              <a:t>коррупцией</a:t>
            </a:r>
          </a:p>
          <a:p>
            <a:pPr algn="ctr"/>
            <a:endParaRPr lang="ru-RU" sz="10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ru-RU" sz="1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Овал 3"/>
          <p:cNvSpPr/>
          <p:nvPr/>
        </p:nvSpPr>
        <p:spPr>
          <a:xfrm>
            <a:off x="10133336" y="3952465"/>
            <a:ext cx="1320311" cy="1908472"/>
          </a:xfrm>
          <a:prstGeom prst="ellipse">
            <a:avLst/>
          </a:prstGeom>
          <a:noFill/>
          <a:ln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Стрелка вверх 4"/>
          <p:cNvSpPr/>
          <p:nvPr/>
        </p:nvSpPr>
        <p:spPr>
          <a:xfrm>
            <a:off x="1150286" y="4101215"/>
            <a:ext cx="149125" cy="326406"/>
          </a:xfrm>
          <a:prstGeom prst="upArrow">
            <a:avLst/>
          </a:prstGeom>
          <a:solidFill>
            <a:schemeClr val="bg1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996493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BE4D79-A5CF-448A-89B2-C290775B1B68}" type="slidenum">
              <a:rPr lang="ru-RU" smtClean="0"/>
              <a:t>13</a:t>
            </a:fld>
            <a:endParaRPr lang="ru-RU"/>
          </a:p>
        </p:txBody>
      </p:sp>
      <p:sp>
        <p:nvSpPr>
          <p:cNvPr id="15" name="Прямоугольник 14"/>
          <p:cNvSpPr/>
          <p:nvPr/>
        </p:nvSpPr>
        <p:spPr>
          <a:xfrm>
            <a:off x="895004" y="882964"/>
            <a:ext cx="1129699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latin typeface="Cambria" panose="0204050305040603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ДЛЯ БОРЬБЫ С КОРРУПЦИЕЙ ГОСУДАРСТВО РАЗРАБОТАЛО РЯД </a:t>
            </a:r>
            <a:r>
              <a:rPr lang="ru-RU" b="1" dirty="0">
                <a:latin typeface="Cambria" panose="0204050305040603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АНТИКОРРУПЦИОННЫХ МЕР. </a:t>
            </a:r>
            <a:endParaRPr lang="ru-RU" b="1" dirty="0" smtClean="0">
              <a:latin typeface="Cambria" panose="0204050305040603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dirty="0" smtClean="0">
                <a:latin typeface="Cambria" panose="0204050305040603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ДАЙТЕ </a:t>
            </a:r>
            <a:r>
              <a:rPr lang="ru-RU" dirty="0">
                <a:latin typeface="Cambria" panose="0204050305040603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СВОЮ </a:t>
            </a:r>
            <a:r>
              <a:rPr lang="ru-RU" b="1" dirty="0">
                <a:latin typeface="Cambria" panose="0204050305040603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СУБЪЕКТИВНУЮ ОЦЕНКУ </a:t>
            </a:r>
            <a:r>
              <a:rPr lang="ru-RU" dirty="0">
                <a:latin typeface="Cambria" panose="0204050305040603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КАЖДОЙ ИЗ УКАЗАННЫХ МЕР, </a:t>
            </a:r>
            <a:r>
              <a:rPr lang="ru-RU" i="1" dirty="0" smtClean="0">
                <a:latin typeface="Cambria" panose="0204050305040603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% от опрошенных, ТОП-3</a:t>
            </a:r>
            <a:endParaRPr lang="ru-RU" i="1" dirty="0">
              <a:latin typeface="Cambria" panose="0204050305040603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22" name="Диаграмма 2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62652523"/>
              </p:ext>
            </p:extLst>
          </p:nvPr>
        </p:nvGraphicFramePr>
        <p:xfrm>
          <a:off x="661081" y="1763427"/>
          <a:ext cx="9663327" cy="31422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3" name="Правая фигурная скобка 22"/>
          <p:cNvSpPr/>
          <p:nvPr/>
        </p:nvSpPr>
        <p:spPr>
          <a:xfrm>
            <a:off x="10443583" y="2295526"/>
            <a:ext cx="288032" cy="1034816"/>
          </a:xfrm>
          <a:prstGeom prst="rightBrace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 dirty="0">
              <a:latin typeface="Cambria" panose="02040503050406030204" pitchFamily="18" charset="0"/>
            </a:endParaRPr>
          </a:p>
        </p:txBody>
      </p:sp>
      <p:sp>
        <p:nvSpPr>
          <p:cNvPr id="24" name="Правая фигурная скобка 23"/>
          <p:cNvSpPr/>
          <p:nvPr/>
        </p:nvSpPr>
        <p:spPr>
          <a:xfrm>
            <a:off x="10443583" y="3702679"/>
            <a:ext cx="288032" cy="1107371"/>
          </a:xfrm>
          <a:prstGeom prst="rightBrac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FF0000"/>
              </a:solidFill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10728177" y="2682129"/>
            <a:ext cx="125124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b="1" dirty="0" smtClean="0">
                <a:solidFill>
                  <a:schemeClr val="accent1"/>
                </a:solidFill>
                <a:latin typeface="Cambria" panose="02040503050406030204" pitchFamily="18" charset="0"/>
              </a:rPr>
              <a:t>эффективные</a:t>
            </a:r>
            <a:endParaRPr lang="ru-RU" sz="1100" b="1" dirty="0">
              <a:solidFill>
                <a:schemeClr val="accent1"/>
              </a:solidFill>
              <a:latin typeface="Cambria" panose="02040503050406030204" pitchFamily="18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10728177" y="4125559"/>
            <a:ext cx="129925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b="1" dirty="0" smtClean="0">
                <a:solidFill>
                  <a:srgbClr val="FF0000"/>
                </a:solidFill>
                <a:latin typeface="Cambria" panose="02040503050406030204" pitchFamily="18" charset="0"/>
              </a:rPr>
              <a:t>неэффективные</a:t>
            </a:r>
            <a:endParaRPr lang="ru-RU" sz="1100" b="1" dirty="0">
              <a:solidFill>
                <a:srgbClr val="FF0000"/>
              </a:solidFill>
              <a:latin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500530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BE4D79-A5CF-448A-89B2-C290775B1B68}" type="slidenum">
              <a:rPr lang="ru-RU" smtClean="0"/>
              <a:t>14</a:t>
            </a:fld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404261" y="537269"/>
            <a:ext cx="11396311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spcBef>
                <a:spcPts val="600"/>
              </a:spcBef>
            </a:pPr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  <a:latin typeface="Cambria" panose="02040503050406030204" pitchFamily="18" charset="0"/>
                <a:cs typeface="Calibri" panose="020F0502020204030204" pitchFamily="34" charset="0"/>
              </a:rPr>
              <a:t>ФАКТОРЫ, СПОСОБСТВУЮЩИЕ СНИЖЕНИЮ уровня коррупции</a:t>
            </a:r>
            <a:r>
              <a:rPr lang="ru-RU" dirty="0" smtClean="0">
                <a:solidFill>
                  <a:schemeClr val="accent1">
                    <a:lumMod val="75000"/>
                  </a:schemeClr>
                </a:solidFill>
                <a:latin typeface="Cambria" panose="02040503050406030204" pitchFamily="18" charset="0"/>
                <a:cs typeface="Calibri" panose="020F0502020204030204" pitchFamily="34" charset="0"/>
              </a:rPr>
              <a:t> </a:t>
            </a:r>
            <a:r>
              <a:rPr lang="ru-RU" dirty="0" smtClean="0">
                <a:solidFill>
                  <a:prstClr val="black"/>
                </a:solidFill>
                <a:latin typeface="Cambria" panose="02040503050406030204" pitchFamily="18" charset="0"/>
                <a:cs typeface="Calibri" panose="020F0502020204030204" pitchFamily="34" charset="0"/>
              </a:rPr>
              <a:t>во </a:t>
            </a:r>
            <a:r>
              <a:rPr lang="ru-RU" dirty="0">
                <a:solidFill>
                  <a:prstClr val="black"/>
                </a:solidFill>
                <a:latin typeface="Cambria" panose="02040503050406030204" pitchFamily="18" charset="0"/>
                <a:cs typeface="Calibri" panose="020F0502020204030204" pitchFamily="34" charset="0"/>
              </a:rPr>
              <a:t>взаимодействиях бизнеса и органов власти (</a:t>
            </a:r>
            <a:r>
              <a:rPr lang="ru-RU" i="1" dirty="0">
                <a:solidFill>
                  <a:prstClr val="black"/>
                </a:solidFill>
                <a:latin typeface="Cambria" panose="02040503050406030204" pitchFamily="18" charset="0"/>
                <a:cs typeface="Calibri" panose="020F0502020204030204" pitchFamily="34" charset="0"/>
              </a:rPr>
              <a:t>по мнению </a:t>
            </a:r>
            <a:r>
              <a:rPr lang="ru-RU" i="1" dirty="0" smtClean="0">
                <a:solidFill>
                  <a:prstClr val="black"/>
                </a:solidFill>
                <a:latin typeface="Cambria" panose="02040503050406030204" pitchFamily="18" charset="0"/>
                <a:cs typeface="Calibri" panose="020F0502020204030204" pitchFamily="34" charset="0"/>
              </a:rPr>
              <a:t>участников фокус-групп</a:t>
            </a:r>
            <a:r>
              <a:rPr lang="ru-RU" dirty="0" smtClean="0">
                <a:solidFill>
                  <a:prstClr val="black"/>
                </a:solidFill>
                <a:latin typeface="Cambria" panose="02040503050406030204" pitchFamily="18" charset="0"/>
                <a:cs typeface="Calibri" panose="020F0502020204030204" pitchFamily="34" charset="0"/>
              </a:rPr>
              <a:t>).</a:t>
            </a:r>
          </a:p>
          <a:p>
            <a:pPr lvl="0" algn="just">
              <a:spcBef>
                <a:spcPts val="600"/>
              </a:spcBef>
            </a:pPr>
            <a:endParaRPr lang="ru-RU" dirty="0">
              <a:solidFill>
                <a:prstClr val="black"/>
              </a:solidFill>
              <a:latin typeface="Cambria" panose="02040503050406030204" pitchFamily="18" charset="0"/>
              <a:cs typeface="Calibri" panose="020F0502020204030204" pitchFamily="34" charset="0"/>
            </a:endParaRPr>
          </a:p>
          <a:p>
            <a:pPr marL="171450" lvl="0" indent="-171450" algn="just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  <a:latin typeface="Cambria" panose="02040503050406030204" pitchFamily="18" charset="0"/>
                <a:ea typeface="Times New Roman" panose="02020603050405020304" pitchFamily="18" charset="0"/>
              </a:rPr>
              <a:t>Введение электронных сервисов. Дальнейшая цифровизация. </a:t>
            </a:r>
          </a:p>
          <a:p>
            <a:pPr lvl="0" algn="just">
              <a:spcBef>
                <a:spcPts val="600"/>
              </a:spcBef>
            </a:pPr>
            <a:r>
              <a:rPr lang="ru-RU" sz="1400" i="1" dirty="0" smtClean="0">
                <a:solidFill>
                  <a:prstClr val="black"/>
                </a:solidFill>
                <a:latin typeface="Cambria" panose="02040503050406030204" pitchFamily="18" charset="0"/>
                <a:ea typeface="Times New Roman" panose="02020603050405020304" pitchFamily="18" charset="0"/>
              </a:rPr>
              <a:t>Я могу в течение минуты узнать ход моего дела. Мне не надо секретарю по сто раз звонить, узнавать, какое там было принято решение, или какой там документ издали - я все это вижу. Я могу подать документы онлайн, также я могу участвовать в судебных заседаниях онлайн, находясь в Новосибирске или где-нибудь в Перми.  (цитата, сельское хозяйство)</a:t>
            </a:r>
          </a:p>
          <a:p>
            <a:pPr marL="171450" lvl="0" indent="-171450" algn="just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ru-RU" b="1" dirty="0">
                <a:solidFill>
                  <a:schemeClr val="accent2">
                    <a:lumMod val="75000"/>
                  </a:schemeClr>
                </a:solidFill>
                <a:latin typeface="Cambria" panose="02040503050406030204" pitchFamily="18" charset="0"/>
                <a:ea typeface="Times New Roman" panose="02020603050405020304" pitchFamily="18" charset="0"/>
              </a:rPr>
              <a:t>Повышение и расширение профессиональных, коммуникационных компетенций представителей органов власти </a:t>
            </a:r>
            <a:r>
              <a:rPr lang="ru-RU" dirty="0">
                <a:solidFill>
                  <a:prstClr val="black"/>
                </a:solidFill>
                <a:latin typeface="Cambria" panose="02040503050406030204" pitchFamily="18" charset="0"/>
                <a:cs typeface="Calibri" panose="020F0502020204030204" pitchFamily="34" charset="0"/>
              </a:rPr>
              <a:t>(сотрудники контактной зоны). </a:t>
            </a:r>
            <a:endParaRPr lang="ru-RU" dirty="0" smtClean="0">
              <a:solidFill>
                <a:prstClr val="black"/>
              </a:solidFill>
              <a:latin typeface="Cambria" panose="02040503050406030204" pitchFamily="18" charset="0"/>
              <a:cs typeface="Calibri" panose="020F0502020204030204" pitchFamily="34" charset="0"/>
            </a:endParaRPr>
          </a:p>
          <a:p>
            <a:pPr lvl="0" algn="just">
              <a:spcBef>
                <a:spcPts val="600"/>
              </a:spcBef>
            </a:pPr>
            <a:r>
              <a:rPr lang="ru-RU" sz="1400" i="1" dirty="0">
                <a:solidFill>
                  <a:prstClr val="black"/>
                </a:solidFill>
                <a:latin typeface="Cambria" panose="02040503050406030204" pitchFamily="18" charset="0"/>
                <a:ea typeface="Times New Roman" panose="02020603050405020304" pitchFamily="18" charset="0"/>
              </a:rPr>
              <a:t>Я заметила, что сейчас во многих органах работает более молодой персонал. То есть, по-видимому у них уже заложено общение на другом уровне. Вообще другое общение. Более интеллигентное. А старая гвардия, по-видимому, они как-то общались по старой школе. </a:t>
            </a:r>
            <a:r>
              <a:rPr lang="ru-RU" sz="1400" i="1" dirty="0" smtClean="0">
                <a:solidFill>
                  <a:prstClr val="black"/>
                </a:solidFill>
                <a:latin typeface="Cambria" panose="02040503050406030204" pitchFamily="18" charset="0"/>
                <a:ea typeface="Times New Roman" panose="02020603050405020304" pitchFamily="18" charset="0"/>
              </a:rPr>
              <a:t>(цитата, розничная </a:t>
            </a:r>
            <a:r>
              <a:rPr lang="ru-RU" sz="1400" i="1" dirty="0">
                <a:solidFill>
                  <a:prstClr val="black"/>
                </a:solidFill>
                <a:latin typeface="Cambria" panose="02040503050406030204" pitchFamily="18" charset="0"/>
                <a:ea typeface="Times New Roman" panose="02020603050405020304" pitchFamily="18" charset="0"/>
              </a:rPr>
              <a:t>торговля)</a:t>
            </a:r>
          </a:p>
          <a:p>
            <a:pPr marL="171450" lvl="0" indent="-171450" algn="just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ru-RU" b="1" dirty="0">
                <a:solidFill>
                  <a:schemeClr val="accent2">
                    <a:lumMod val="75000"/>
                  </a:schemeClr>
                </a:solidFill>
                <a:latin typeface="Cambria" panose="02040503050406030204" pitchFamily="18" charset="0"/>
                <a:ea typeface="Times New Roman" panose="02020603050405020304" pitchFamily="18" charset="0"/>
              </a:rPr>
              <a:t>Повышение прозрачности порядка взаимодействия с органами власти. Регламентирование сроков, документации и т.д. </a:t>
            </a:r>
          </a:p>
          <a:p>
            <a:pPr lvl="0" algn="just">
              <a:spcBef>
                <a:spcPts val="600"/>
              </a:spcBef>
            </a:pPr>
            <a:r>
              <a:rPr lang="ru-RU" sz="1400" i="1" dirty="0">
                <a:solidFill>
                  <a:prstClr val="black"/>
                </a:solidFill>
                <a:latin typeface="Cambria" panose="02040503050406030204" pitchFamily="18" charset="0"/>
                <a:ea typeface="Times New Roman" panose="02020603050405020304" pitchFamily="18" charset="0"/>
              </a:rPr>
              <a:t>Например, </a:t>
            </a:r>
            <a:r>
              <a:rPr lang="ru-RU" sz="1400" i="1" dirty="0" err="1">
                <a:solidFill>
                  <a:prstClr val="black"/>
                </a:solidFill>
                <a:latin typeface="Cambria" panose="02040503050406030204" pitchFamily="18" charset="0"/>
                <a:ea typeface="Times New Roman" panose="02020603050405020304" pitchFamily="18" charset="0"/>
              </a:rPr>
              <a:t>Росреестр</a:t>
            </a:r>
            <a:r>
              <a:rPr lang="ru-RU" sz="1400" i="1" dirty="0">
                <a:solidFill>
                  <a:prstClr val="black"/>
                </a:solidFill>
                <a:latin typeface="Cambria" panose="02040503050406030204" pitchFamily="18" charset="0"/>
                <a:ea typeface="Times New Roman" panose="02020603050405020304" pitchFamily="18" charset="0"/>
              </a:rPr>
              <a:t>,  потому что там всё прозрачно. Записался любым способом, удобным для себя, пришёл в назначенное время. В принципе, для меня очень доброжелательны были все люди, с кем я пересекалась в этих службах. </a:t>
            </a:r>
            <a:r>
              <a:rPr lang="ru-RU" sz="1400" i="1" dirty="0" smtClean="0">
                <a:solidFill>
                  <a:prstClr val="black"/>
                </a:solidFill>
                <a:latin typeface="Cambria" panose="02040503050406030204" pitchFamily="18" charset="0"/>
                <a:ea typeface="Times New Roman" panose="02020603050405020304" pitchFamily="18" charset="0"/>
              </a:rPr>
              <a:t>(цитата, розничная </a:t>
            </a:r>
            <a:r>
              <a:rPr lang="ru-RU" sz="1400" i="1" dirty="0">
                <a:solidFill>
                  <a:prstClr val="black"/>
                </a:solidFill>
                <a:latin typeface="Cambria" panose="02040503050406030204" pitchFamily="18" charset="0"/>
                <a:ea typeface="Times New Roman" panose="02020603050405020304" pitchFamily="18" charset="0"/>
              </a:rPr>
              <a:t>торговля)</a:t>
            </a:r>
          </a:p>
          <a:p>
            <a:pPr lvl="0" algn="just">
              <a:spcBef>
                <a:spcPts val="600"/>
              </a:spcBef>
            </a:pPr>
            <a:endParaRPr lang="ru-RU" dirty="0">
              <a:solidFill>
                <a:prstClr val="black"/>
              </a:solidFill>
              <a:latin typeface="Cambria" panose="02040503050406030204" pitchFamily="18" charset="0"/>
              <a:ea typeface="Times New Roman" panose="02020603050405020304" pitchFamily="18" charset="0"/>
            </a:endParaRPr>
          </a:p>
          <a:p>
            <a:pPr marL="171450" indent="-171450" algn="just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ru-RU" b="1" dirty="0">
                <a:solidFill>
                  <a:schemeClr val="accent2">
                    <a:lumMod val="75000"/>
                  </a:schemeClr>
                </a:solidFill>
                <a:latin typeface="Cambria" panose="02040503050406030204" pitchFamily="18" charset="0"/>
                <a:ea typeface="Times New Roman" panose="02020603050405020304" pitchFamily="18" charset="0"/>
              </a:rPr>
              <a:t>Сокращение сроков получения услуги. Оперативность. </a:t>
            </a:r>
          </a:p>
          <a:p>
            <a:pPr lvl="0" algn="just"/>
            <a:r>
              <a:rPr lang="ru-RU" sz="1400" i="1" dirty="0">
                <a:solidFill>
                  <a:prstClr val="black"/>
                </a:solidFill>
                <a:latin typeface="Cambria" panose="02040503050406030204" pitchFamily="18" charset="0"/>
                <a:ea typeface="Times New Roman" panose="02020603050405020304" pitchFamily="18" charset="0"/>
              </a:rPr>
              <a:t>Я бы сказала констатацию своего опыта </a:t>
            </a:r>
            <a:r>
              <a:rPr lang="ru-RU" sz="1400" i="1" dirty="0" smtClean="0">
                <a:solidFill>
                  <a:prstClr val="black"/>
                </a:solidFill>
                <a:latin typeface="Cambria" panose="02040503050406030204" pitchFamily="18" charset="0"/>
                <a:ea typeface="Times New Roman" panose="02020603050405020304" pitchFamily="18" charset="0"/>
              </a:rPr>
              <a:t>общения </a:t>
            </a:r>
            <a:r>
              <a:rPr lang="ru-RU" sz="1400" i="1" dirty="0">
                <a:solidFill>
                  <a:prstClr val="black"/>
                </a:solidFill>
                <a:latin typeface="Cambria" panose="02040503050406030204" pitchFamily="18" charset="0"/>
                <a:ea typeface="Times New Roman" panose="02020603050405020304" pitchFamily="18" charset="0"/>
              </a:rPr>
              <a:t>с ФАС. Мне ни разу не пришлось искать левые пути. Мне ни разу не попалось такого, что что есть закон, а вот то, что они выносят решения. Оперативно, быстро. </a:t>
            </a:r>
            <a:r>
              <a:rPr lang="ru-RU" sz="1400" i="1" dirty="0" smtClean="0">
                <a:solidFill>
                  <a:prstClr val="black"/>
                </a:solidFill>
                <a:latin typeface="Cambria" panose="02040503050406030204" pitchFamily="18" charset="0"/>
                <a:ea typeface="Times New Roman" panose="02020603050405020304" pitchFamily="18" charset="0"/>
              </a:rPr>
              <a:t>(цитата, консалтинг</a:t>
            </a:r>
            <a:r>
              <a:rPr lang="ru-RU" sz="1400" i="1" dirty="0">
                <a:solidFill>
                  <a:prstClr val="black"/>
                </a:solidFill>
                <a:latin typeface="Cambria" panose="02040503050406030204" pitchFamily="18" charset="0"/>
                <a:ea typeface="Times New Roman" panose="02020603050405020304" pitchFamily="18" charset="0"/>
              </a:rPr>
              <a:t>)</a:t>
            </a:r>
          </a:p>
          <a:p>
            <a:pPr lvl="0" algn="just">
              <a:spcBef>
                <a:spcPts val="600"/>
              </a:spcBef>
            </a:pPr>
            <a:endParaRPr lang="ru-RU" sz="1400" i="1" dirty="0">
              <a:solidFill>
                <a:prstClr val="black"/>
              </a:solidFill>
              <a:latin typeface="Cambria" panose="020405030504060302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794539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Blue Warm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4A66AC"/>
      </a:accent1>
      <a:accent2>
        <a:srgbClr val="629DD1"/>
      </a:accent2>
      <a:accent3>
        <a:srgbClr val="297FD5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Modern 01">
      <a:majorFont>
        <a:latin typeface="Century Gothic"/>
        <a:ea typeface=""/>
        <a:cs typeface=""/>
      </a:majorFont>
      <a:minorFont>
        <a:latin typeface="Segoe UI Light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37542838_TF88930311.potx" id="{A8DF82EE-00B2-4BDE-80BF-BCCE3A249254}" vid="{B8042EC5-BBE1-4A1A-AE83-188B1EEC8D18}"/>
    </a:ext>
  </a:extLst>
</a:theme>
</file>

<file path=ppt/theme/theme2.xml><?xml version="1.0" encoding="utf-8"?>
<a:theme xmlns:a="http://schemas.openxmlformats.org/drawingml/2006/main" name="Тема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Стандартная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Стандартная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Презентация на основе данных от компании 24Slides</Template>
  <TotalTime>0</TotalTime>
  <Words>1625</Words>
  <Application>Microsoft Office PowerPoint</Application>
  <PresentationFormat>Широкоэкранный</PresentationFormat>
  <Paragraphs>143</Paragraphs>
  <Slides>14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22" baseType="lpstr">
      <vt:lpstr>Arial</vt:lpstr>
      <vt:lpstr>Calibri</vt:lpstr>
      <vt:lpstr>Cambria</vt:lpstr>
      <vt:lpstr>Century Gothic</vt:lpstr>
      <vt:lpstr>Segoe UI Light</vt:lpstr>
      <vt:lpstr>Times New Roman</vt:lpstr>
      <vt:lpstr>Wingdings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ДЕЛОВАЯ КОРРУПЦИЯ. Мотивация участников коррупционных ситуаций</vt:lpstr>
      <vt:lpstr>СУБЪЕКТИВНАЯ ОЦЕНКА ДИНАМИКИ КОРРУПЦИИ И ЭФФЕКТИВНОСТИ ПРИНИМАЕМЫХ АНТИКОРРУПЦИОННЫХ МЕР</vt:lpstr>
      <vt:lpstr>Презентация PowerPoint</vt:lpstr>
      <vt:lpstr>Презентация PowerPoint</vt:lpstr>
    </vt:vector>
  </TitlesOfParts>
  <Manager/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2020-02-10T09:43:41Z</dcterms:created>
  <dcterms:modified xsi:type="dcterms:W3CDTF">2023-03-28T09:55:25Z</dcterms:modified>
</cp:coreProperties>
</file>