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2.xml" ContentType="application/vnd.openxmlformats-officedocument.drawingml.chartshapes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3.xml" ContentType="application/vnd.openxmlformats-officedocument.themeOverrid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315" r:id="rId2"/>
    <p:sldId id="308" r:id="rId3"/>
    <p:sldId id="309" r:id="rId4"/>
    <p:sldId id="310" r:id="rId5"/>
    <p:sldId id="312" r:id="rId6"/>
    <p:sldId id="311" r:id="rId7"/>
    <p:sldId id="314" r:id="rId8"/>
    <p:sldId id="313" r:id="rId9"/>
    <p:sldId id="295" r:id="rId10"/>
    <p:sldId id="282" r:id="rId11"/>
    <p:sldId id="306" r:id="rId12"/>
  </p:sldIdLst>
  <p:sldSz cx="12192000" cy="6858000"/>
  <p:notesSz cx="6797675" cy="9928225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240" userDrawn="1">
          <p15:clr>
            <a:srgbClr val="A4A3A4"/>
          </p15:clr>
        </p15:guide>
        <p15:guide id="6" orient="horz" pos="144" userDrawn="1">
          <p15:clr>
            <a:srgbClr val="A4A3A4"/>
          </p15:clr>
        </p15:guide>
        <p15:guide id="7" orient="horz" pos="4104" userDrawn="1">
          <p15:clr>
            <a:srgbClr val="A4A3A4"/>
          </p15:clr>
        </p15:guide>
        <p15:guide id="8" pos="7440" userDrawn="1">
          <p15:clr>
            <a:srgbClr val="A4A3A4"/>
          </p15:clr>
        </p15:guide>
        <p15:guide id="13" orient="horz" pos="1512" userDrawn="1">
          <p15:clr>
            <a:srgbClr val="A4A3A4"/>
          </p15:clr>
        </p15:guide>
        <p15:guide id="17" orient="horz" pos="2376" userDrawn="1">
          <p15:clr>
            <a:srgbClr val="A4A3A4"/>
          </p15:clr>
        </p15:guide>
        <p15:guide id="18" pos="4824" userDrawn="1">
          <p15:clr>
            <a:srgbClr val="A4A3A4"/>
          </p15:clr>
        </p15:guide>
        <p15:guide id="20" pos="2016" userDrawn="1">
          <p15:clr>
            <a:srgbClr val="A4A3A4"/>
          </p15:clr>
        </p15:guide>
        <p15:guide id="21" orient="horz" pos="1680" userDrawn="1">
          <p15:clr>
            <a:srgbClr val="A4A3A4"/>
          </p15:clr>
        </p15:guide>
        <p15:guide id="22" orient="horz" pos="1008" userDrawn="1">
          <p15:clr>
            <a:srgbClr val="A4A3A4"/>
          </p15:clr>
        </p15:guide>
        <p15:guide id="23" pos="408" userDrawn="1">
          <p15:clr>
            <a:srgbClr val="A4A3A4"/>
          </p15:clr>
        </p15:guide>
        <p15:guide id="24" orient="horz" pos="792" userDrawn="1">
          <p15:clr>
            <a:srgbClr val="A4A3A4"/>
          </p15:clr>
        </p15:guide>
        <p15:guide id="25" orient="horz" pos="2760" userDrawn="1">
          <p15:clr>
            <a:srgbClr val="A4A3A4"/>
          </p15:clr>
        </p15:guide>
        <p15:guide id="26" orient="horz" pos="3024" userDrawn="1">
          <p15:clr>
            <a:srgbClr val="A4A3A4"/>
          </p15:clr>
        </p15:guide>
        <p15:guide id="27" pos="3840" userDrawn="1">
          <p15:clr>
            <a:srgbClr val="A4A3A4"/>
          </p15:clr>
        </p15:guide>
        <p15:guide id="28" orient="horz" pos="22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D5D5"/>
    <a:srgbClr val="30353F"/>
    <a:srgbClr val="43CDD9"/>
    <a:srgbClr val="667181"/>
    <a:srgbClr val="BABABA"/>
    <a:srgbClr val="DBDBDB"/>
    <a:srgbClr val="85E0E7"/>
    <a:srgbClr val="515A6B"/>
    <a:srgbClr val="AFB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08" autoAdjust="0"/>
  </p:normalViewPr>
  <p:slideViewPr>
    <p:cSldViewPr snapToGrid="0" showGuides="1">
      <p:cViewPr varScale="1">
        <p:scale>
          <a:sx n="79" d="100"/>
          <a:sy n="79" d="100"/>
        </p:scale>
        <p:origin x="96" y="816"/>
      </p:cViewPr>
      <p:guideLst>
        <p:guide pos="240"/>
        <p:guide orient="horz" pos="144"/>
        <p:guide orient="horz" pos="4104"/>
        <p:guide pos="7440"/>
        <p:guide orient="horz" pos="1512"/>
        <p:guide orient="horz" pos="2376"/>
        <p:guide pos="4824"/>
        <p:guide pos="2016"/>
        <p:guide orient="horz" pos="1680"/>
        <p:guide orient="horz" pos="1008"/>
        <p:guide pos="408"/>
        <p:guide orient="horz" pos="792"/>
        <p:guide orient="horz" pos="2760"/>
        <p:guide orient="horz" pos="3024"/>
        <p:guide pos="3840"/>
        <p:guide orient="horz" pos="22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2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6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8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89134540606598"/>
          <c:y val="6.727797788549808E-2"/>
          <c:w val="0.49814430341073213"/>
          <c:h val="0.83897987942860153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36E-46F7-AD7C-4DCEB394620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36E-46F7-AD7C-4DCEB394620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36E-46F7-AD7C-4DCEB394620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36E-46F7-AD7C-4DCEB394620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58%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6E-46F7-AD7C-4DCEB394620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6E-46F7-AD7C-4DCEB394620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21%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36E-46F7-AD7C-4DCEB394620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14%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36E-46F7-AD7C-4DCEB39462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соцдем!$M$135:$M$138</c:f>
              <c:strCache>
                <c:ptCount val="4"/>
                <c:pt idx="0">
                  <c:v>городской округ  НОВОСИБИРСК</c:v>
                </c:pt>
                <c:pt idx="1">
                  <c:v>городские округа БЕРДСК, ИСКИТИМ</c:v>
                </c:pt>
                <c:pt idx="2">
                  <c:v>ГОРОДСКОЕ НАСЕЛЕНИЕ в муниципальных районах</c:v>
                </c:pt>
                <c:pt idx="3">
                  <c:v>СЕЛЬСКОЕ НАСЕЛЕНИЕ в муниципальных районах </c:v>
                </c:pt>
              </c:strCache>
            </c:strRef>
          </c:cat>
          <c:val>
            <c:numRef>
              <c:f>соцдем!$N$135:$N$138</c:f>
              <c:numCache>
                <c:formatCode>General</c:formatCode>
                <c:ptCount val="4"/>
                <c:pt idx="0">
                  <c:v>58</c:v>
                </c:pt>
                <c:pt idx="1">
                  <c:v>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36E-46F7-AD7C-4DCEB3946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477457096409951"/>
          <c:y val="0.17304016794084473"/>
          <c:w val="0.65680731623329303"/>
          <c:h val="0.7907054093919615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925-482C-83B2-1E28AF8E4239}"/>
              </c:ext>
            </c:extLst>
          </c:dPt>
          <c:dPt>
            <c:idx val="1"/>
            <c:bubble3D val="0"/>
            <c:spPr>
              <a:solidFill>
                <a:srgbClr val="4A66A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925-482C-83B2-1E28AF8E423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46%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25-482C-83B2-1E28AF8E423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54%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925-482C-83B2-1E28AF8E42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соцдем!$C$5:$C$6</c:f>
              <c:strCache>
                <c:ptCount val="2"/>
                <c:pt idx="0">
                  <c:v>мужчины</c:v>
                </c:pt>
                <c:pt idx="1">
                  <c:v>женщины</c:v>
                </c:pt>
              </c:strCache>
            </c:strRef>
          </c:cat>
          <c:val>
            <c:numRef>
              <c:f>соцдем!$F$5:$F$6</c:f>
              <c:numCache>
                <c:formatCode>0</c:formatCode>
                <c:ptCount val="2"/>
                <c:pt idx="0">
                  <c:v>45.8</c:v>
                </c:pt>
                <c:pt idx="1">
                  <c:v>53.7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25-482C-83B2-1E28AF8E4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4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6412475074675622E-3"/>
          <c:y val="7.6522988228715765E-3"/>
          <c:w val="0.80873667646328673"/>
          <c:h val="0.116713335333419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соцдем!$D$14:$D$19</c:f>
              <c:strCache>
                <c:ptCount val="6"/>
                <c:pt idx="0">
                  <c:v>менее 20 лет </c:v>
                </c:pt>
                <c:pt idx="1">
                  <c:v>от 21 до 30 лет</c:v>
                </c:pt>
                <c:pt idx="2">
                  <c:v>от 31 до 40 лет</c:v>
                </c:pt>
                <c:pt idx="3">
                  <c:v>от 41 до 50 лет</c:v>
                </c:pt>
                <c:pt idx="4">
                  <c:v>от 51 до 60 лет</c:v>
                </c:pt>
                <c:pt idx="5">
                  <c:v>старше 60 лет</c:v>
                </c:pt>
              </c:strCache>
            </c:strRef>
          </c:cat>
          <c:val>
            <c:numRef>
              <c:f>соцдем!$G$14:$G$19</c:f>
              <c:numCache>
                <c:formatCode>0%</c:formatCode>
                <c:ptCount val="6"/>
                <c:pt idx="0">
                  <c:v>0.03</c:v>
                </c:pt>
                <c:pt idx="1">
                  <c:v>0.2</c:v>
                </c:pt>
                <c:pt idx="2">
                  <c:v>0.24</c:v>
                </c:pt>
                <c:pt idx="3">
                  <c:v>0.16</c:v>
                </c:pt>
                <c:pt idx="4">
                  <c:v>0.17</c:v>
                </c:pt>
                <c:pt idx="5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AA-4378-A388-9F8C106B5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67556176"/>
        <c:axId val="967556592"/>
      </c:barChart>
      <c:catAx>
        <c:axId val="96755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967556592"/>
        <c:crosses val="autoZero"/>
        <c:auto val="1"/>
        <c:lblAlgn val="ctr"/>
        <c:lblOffset val="100"/>
        <c:noMultiLvlLbl val="0"/>
      </c:catAx>
      <c:valAx>
        <c:axId val="96755659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967556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940414028070953"/>
          <c:y val="0.33729585601599821"/>
          <c:w val="0.41240923076448294"/>
          <c:h val="0.61861384614672443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E9-4B41-9285-C20FF1A17ED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E9-4B41-9285-C20FF1A17ED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9E9-4B41-9285-C20FF1A17ED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9E9-4B41-9285-C20FF1A17ED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77%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E9-4B41-9285-C20FF1A17ED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18%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9E9-4B41-9285-C20FF1A17ED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9E9-4B41-9285-C20FF1A17EDF}"/>
                </c:ext>
              </c:extLst>
            </c:dLbl>
            <c:dLbl>
              <c:idx val="3"/>
              <c:layout>
                <c:manualLayout>
                  <c:x val="4.7031811280228127E-3"/>
                  <c:y val="-1.058215753805132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800" b="1" dirty="0" smtClean="0">
                        <a:solidFill>
                          <a:schemeClr val="bg1"/>
                        </a:solidFill>
                      </a:rPr>
                      <a:t>2%</a:t>
                    </a:r>
                    <a:endParaRPr lang="en-US" sz="8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9E9-4B41-9285-C20FF1A17E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соцдем!$M$135:$M$138</c:f>
              <c:strCache>
                <c:ptCount val="4"/>
                <c:pt idx="0">
                  <c:v>Микропредприятие (до 15 человек)</c:v>
                </c:pt>
                <c:pt idx="1">
                  <c:v>Малое предприятие (от 16 до 100 человек)</c:v>
                </c:pt>
                <c:pt idx="2">
                  <c:v>Среднее предприятие (от 101 до 250 человек)</c:v>
                </c:pt>
                <c:pt idx="3">
                  <c:v>Крупное предприятие (свыше 251 человек )</c:v>
                </c:pt>
              </c:strCache>
            </c:strRef>
          </c:cat>
          <c:val>
            <c:numRef>
              <c:f>соцдем!$N$135:$N$138</c:f>
              <c:numCache>
                <c:formatCode>General</c:formatCode>
                <c:ptCount val="4"/>
                <c:pt idx="0">
                  <c:v>68</c:v>
                </c:pt>
                <c:pt idx="1">
                  <c:v>28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E9-4B41-9285-C20FF1A17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6385970024080643"/>
          <c:y val="1.155791620536752E-2"/>
          <c:w val="0.49623605188590525"/>
          <c:h val="0.9768841675892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Лист1!$A$2:$A$18</c:f>
              <c:strCache>
                <c:ptCount val="17"/>
                <c:pt idx="0">
                  <c:v>торговля оптовая и розничная, ремонт автотранспортных средств и мотоциклов</c:v>
                </c:pt>
                <c:pt idx="1">
                  <c:v>предоставление прочих видов услуг</c:v>
                </c:pt>
                <c:pt idx="2">
                  <c:v>строительство</c:v>
                </c:pt>
                <c:pt idx="3">
                  <c:v>обрабатывающие производства</c:v>
                </c:pt>
                <c:pt idx="4">
                  <c:v>транспортировка и хранение</c:v>
                </c:pt>
                <c:pt idx="5">
                  <c:v>деятельность в области культуры, спорта, организации досуга и развлечений</c:v>
                </c:pt>
                <c:pt idx="6">
                  <c:v>деятельность в области информации и связи</c:v>
                </c:pt>
                <c:pt idx="7">
                  <c:v>деятельность в области здравоохранения и социальных услуг</c:v>
                </c:pt>
                <c:pt idx="8">
                  <c:v>профессиональная, научная и техническая деятельность</c:v>
                </c:pt>
                <c:pt idx="9">
                  <c:v>образование</c:v>
                </c:pt>
                <c:pt idx="10">
                  <c:v>деятельность по операциям с недвижимым имуществом</c:v>
                </c:pt>
                <c:pt idx="11">
                  <c:v>обеспечение электрической энергией, газом и паром, кондиционирование воздуха</c:v>
                </c:pt>
                <c:pt idx="12">
                  <c:v>деятельность гостиниц и предприятий общественного питания</c:v>
                </c:pt>
                <c:pt idx="13">
                  <c:v>сельское, лесное хозяйство, охота, рыболовство и рыбоводство</c:v>
                </c:pt>
                <c:pt idx="14">
                  <c:v>административная деятельность и сопутствующие дополнительные услуги </c:v>
                </c:pt>
                <c:pt idx="15">
                  <c:v>финансовая и страховая деятельность</c:v>
                </c:pt>
                <c:pt idx="16">
                  <c:v>добыча полезных ископаемых</c:v>
                </c:pt>
              </c:strCache>
            </c:strRef>
          </c:cat>
          <c:val>
            <c:numRef>
              <c:f>Лист1!$B$2:$B$18</c:f>
              <c:numCache>
                <c:formatCode>0.0</c:formatCode>
                <c:ptCount val="17"/>
                <c:pt idx="0">
                  <c:v>30.8</c:v>
                </c:pt>
                <c:pt idx="1">
                  <c:v>23</c:v>
                </c:pt>
                <c:pt idx="2">
                  <c:v>11.1</c:v>
                </c:pt>
                <c:pt idx="3">
                  <c:v>4.9000000000000004</c:v>
                </c:pt>
                <c:pt idx="4">
                  <c:v>4.9000000000000004</c:v>
                </c:pt>
                <c:pt idx="5">
                  <c:v>3.9</c:v>
                </c:pt>
                <c:pt idx="6">
                  <c:v>3.3</c:v>
                </c:pt>
                <c:pt idx="7">
                  <c:v>3.3</c:v>
                </c:pt>
                <c:pt idx="8">
                  <c:v>2.6</c:v>
                </c:pt>
                <c:pt idx="9">
                  <c:v>2.6</c:v>
                </c:pt>
                <c:pt idx="10">
                  <c:v>2</c:v>
                </c:pt>
                <c:pt idx="11">
                  <c:v>1.6</c:v>
                </c:pt>
                <c:pt idx="12">
                  <c:v>1.6</c:v>
                </c:pt>
                <c:pt idx="13">
                  <c:v>1.3</c:v>
                </c:pt>
                <c:pt idx="14">
                  <c:v>1.3</c:v>
                </c:pt>
                <c:pt idx="15">
                  <c:v>1</c:v>
                </c:pt>
                <c:pt idx="16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45-4A25-8C6E-25937B2A04C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39884288"/>
        <c:axId val="39895424"/>
      </c:barChart>
      <c:catAx>
        <c:axId val="398842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 algn="just">
              <a:defRPr/>
            </a:pPr>
            <a:endParaRPr lang="ru-RU"/>
          </a:p>
        </c:txPr>
        <c:crossAx val="39895424"/>
        <c:crosses val="autoZero"/>
        <c:auto val="1"/>
        <c:lblAlgn val="ctr"/>
        <c:lblOffset val="100"/>
        <c:noMultiLvlLbl val="0"/>
      </c:catAx>
      <c:valAx>
        <c:axId val="39895424"/>
        <c:scaling>
          <c:orientation val="minMax"/>
        </c:scaling>
        <c:delete val="1"/>
        <c:axPos val="t"/>
        <c:numFmt formatCode="0.0" sourceLinked="1"/>
        <c:majorTickMark val="out"/>
        <c:minorTickMark val="none"/>
        <c:tickLblPos val="nextTo"/>
        <c:crossAx val="398842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 algn="just">
        <a:defRPr sz="8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вопрос13!$O$40</c:f>
              <c:strCache>
                <c:ptCount val="1"/>
                <c:pt idx="0">
                  <c:v>никогда</c:v>
                </c:pt>
              </c:strCache>
            </c:strRef>
          </c:tx>
          <c:spPr>
            <a:solidFill>
              <a:srgbClr val="4A66AC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вопрос13!$L$41:$L$56</c:f>
              <c:strCache>
                <c:ptCount val="16"/>
                <c:pt idx="0">
                  <c:v>получение медицинской помощи в поликлинике, в больнице</c:v>
                </c:pt>
                <c:pt idx="1">
                  <c:v>обучение в вузе</c:v>
                </c:pt>
                <c:pt idx="2">
                  <c:v> урегулирование ситуации с автоинспекцией </c:v>
                </c:pt>
                <c:pt idx="3">
                  <c:v>получение услуг по ремонту, эксплуатации жилья у служб по эксплуатации</c:v>
                </c:pt>
                <c:pt idx="4">
                  <c:v>обучение в школе </c:v>
                </c:pt>
                <c:pt idx="5">
                  <c:v>решение проблем в связи с призывом на военную службу</c:v>
                </c:pt>
                <c:pt idx="6">
                  <c:v>обращение в суд</c:v>
                </c:pt>
                <c:pt idx="7">
                  <c:v>посещение детьми дошкольных учреждений </c:v>
                </c:pt>
                <c:pt idx="8">
                  <c:v>получение, оформление земельного участка</c:v>
                </c:pt>
                <c:pt idx="9">
                  <c:v> обращение за помощью и защитой в полицию</c:v>
                </c:pt>
                <c:pt idx="10">
                  <c:v>получение нужной работы или обеспечение продвижения по службе</c:v>
                </c:pt>
                <c:pt idx="11">
                  <c:v>оформление жилплощади </c:v>
                </c:pt>
                <c:pt idx="12">
                  <c:v>социальные выплаты (оформление прав, пересчет и др.)</c:v>
                </c:pt>
                <c:pt idx="13">
                  <c:v>оформление, пересчет пенсии</c:v>
                </c:pt>
                <c:pt idx="14">
                  <c:v>регистрация сделки с недвижимостью</c:v>
                </c:pt>
                <c:pt idx="15">
                  <c:v>регистрация по месту жительства, получение паспорта</c:v>
                </c:pt>
              </c:strCache>
            </c:strRef>
          </c:cat>
          <c:val>
            <c:numRef>
              <c:f>вопрос13!$O$41:$O$56</c:f>
              <c:numCache>
                <c:formatCode>0</c:formatCode>
                <c:ptCount val="16"/>
                <c:pt idx="0">
                  <c:v>47</c:v>
                </c:pt>
                <c:pt idx="1">
                  <c:v>47</c:v>
                </c:pt>
                <c:pt idx="2">
                  <c:v>49</c:v>
                </c:pt>
                <c:pt idx="3">
                  <c:v>51</c:v>
                </c:pt>
                <c:pt idx="4">
                  <c:v>51</c:v>
                </c:pt>
                <c:pt idx="5">
                  <c:v>53</c:v>
                </c:pt>
                <c:pt idx="6">
                  <c:v>54</c:v>
                </c:pt>
                <c:pt idx="7">
                  <c:v>54</c:v>
                </c:pt>
                <c:pt idx="8">
                  <c:v>54</c:v>
                </c:pt>
                <c:pt idx="9">
                  <c:v>56</c:v>
                </c:pt>
                <c:pt idx="10">
                  <c:v>56</c:v>
                </c:pt>
                <c:pt idx="11">
                  <c:v>58</c:v>
                </c:pt>
                <c:pt idx="12">
                  <c:v>59</c:v>
                </c:pt>
                <c:pt idx="13">
                  <c:v>59</c:v>
                </c:pt>
                <c:pt idx="14">
                  <c:v>61</c:v>
                </c:pt>
                <c:pt idx="15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02-4DFB-A743-D69A281AFB7F}"/>
            </c:ext>
          </c:extLst>
        </c:ser>
        <c:ser>
          <c:idx val="1"/>
          <c:order val="1"/>
          <c:tx>
            <c:strRef>
              <c:f>вопрос13!$N$40</c:f>
              <c:strCache>
                <c:ptCount val="1"/>
                <c:pt idx="0">
                  <c:v>редко</c:v>
                </c:pt>
              </c:strCache>
            </c:strRef>
          </c:tx>
          <c:spPr>
            <a:solidFill>
              <a:srgbClr val="FF9999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вопрос13!$L$41:$L$56</c:f>
              <c:strCache>
                <c:ptCount val="16"/>
                <c:pt idx="0">
                  <c:v>получение медицинской помощи в поликлинике, в больнице</c:v>
                </c:pt>
                <c:pt idx="1">
                  <c:v>обучение в вузе</c:v>
                </c:pt>
                <c:pt idx="2">
                  <c:v> урегулирование ситуации с автоинспекцией </c:v>
                </c:pt>
                <c:pt idx="3">
                  <c:v>получение услуг по ремонту, эксплуатации жилья у служб по эксплуатации</c:v>
                </c:pt>
                <c:pt idx="4">
                  <c:v>обучение в школе </c:v>
                </c:pt>
                <c:pt idx="5">
                  <c:v>решение проблем в связи с призывом на военную службу</c:v>
                </c:pt>
                <c:pt idx="6">
                  <c:v>обращение в суд</c:v>
                </c:pt>
                <c:pt idx="7">
                  <c:v>посещение детьми дошкольных учреждений </c:v>
                </c:pt>
                <c:pt idx="8">
                  <c:v>получение, оформление земельного участка</c:v>
                </c:pt>
                <c:pt idx="9">
                  <c:v> обращение за помощью и защитой в полицию</c:v>
                </c:pt>
                <c:pt idx="10">
                  <c:v>получение нужной работы или обеспечение продвижения по службе</c:v>
                </c:pt>
                <c:pt idx="11">
                  <c:v>оформление жилплощади </c:v>
                </c:pt>
                <c:pt idx="12">
                  <c:v>социальные выплаты (оформление прав, пересчет и др.)</c:v>
                </c:pt>
                <c:pt idx="13">
                  <c:v>оформление, пересчет пенсии</c:v>
                </c:pt>
                <c:pt idx="14">
                  <c:v>регистрация сделки с недвижимостью</c:v>
                </c:pt>
                <c:pt idx="15">
                  <c:v>регистрация по месту жительства, получение паспорта</c:v>
                </c:pt>
              </c:strCache>
            </c:strRef>
          </c:cat>
          <c:val>
            <c:numRef>
              <c:f>вопрос13!$N$41:$N$56</c:f>
              <c:numCache>
                <c:formatCode>0</c:formatCode>
                <c:ptCount val="16"/>
                <c:pt idx="0">
                  <c:v>36</c:v>
                </c:pt>
                <c:pt idx="1">
                  <c:v>23</c:v>
                </c:pt>
                <c:pt idx="2">
                  <c:v>32</c:v>
                </c:pt>
                <c:pt idx="3">
                  <c:v>26</c:v>
                </c:pt>
                <c:pt idx="4">
                  <c:v>27</c:v>
                </c:pt>
                <c:pt idx="5">
                  <c:v>17</c:v>
                </c:pt>
                <c:pt idx="6">
                  <c:v>21</c:v>
                </c:pt>
                <c:pt idx="7">
                  <c:v>26</c:v>
                </c:pt>
                <c:pt idx="8">
                  <c:v>23</c:v>
                </c:pt>
                <c:pt idx="9">
                  <c:v>27</c:v>
                </c:pt>
                <c:pt idx="10">
                  <c:v>21</c:v>
                </c:pt>
                <c:pt idx="11">
                  <c:v>26</c:v>
                </c:pt>
                <c:pt idx="12">
                  <c:v>24</c:v>
                </c:pt>
                <c:pt idx="13">
                  <c:v>20</c:v>
                </c:pt>
                <c:pt idx="14">
                  <c:v>28</c:v>
                </c:pt>
                <c:pt idx="15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02-4DFB-A743-D69A281AFB7F}"/>
            </c:ext>
          </c:extLst>
        </c:ser>
        <c:ser>
          <c:idx val="3"/>
          <c:order val="2"/>
          <c:tx>
            <c:strRef>
              <c:f>вопрос13!$M$40</c:f>
              <c:strCache>
                <c:ptCount val="1"/>
                <c:pt idx="0">
                  <c:v> часто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вопрос13!$L$41:$L$56</c:f>
              <c:strCache>
                <c:ptCount val="16"/>
                <c:pt idx="0">
                  <c:v>получение медицинской помощи в поликлинике, в больнице</c:v>
                </c:pt>
                <c:pt idx="1">
                  <c:v>обучение в вузе</c:v>
                </c:pt>
                <c:pt idx="2">
                  <c:v> урегулирование ситуации с автоинспекцией </c:v>
                </c:pt>
                <c:pt idx="3">
                  <c:v>получение услуг по ремонту, эксплуатации жилья у служб по эксплуатации</c:v>
                </c:pt>
                <c:pt idx="4">
                  <c:v>обучение в школе </c:v>
                </c:pt>
                <c:pt idx="5">
                  <c:v>решение проблем в связи с призывом на военную службу</c:v>
                </c:pt>
                <c:pt idx="6">
                  <c:v>обращение в суд</c:v>
                </c:pt>
                <c:pt idx="7">
                  <c:v>посещение детьми дошкольных учреждений </c:v>
                </c:pt>
                <c:pt idx="8">
                  <c:v>получение, оформление земельного участка</c:v>
                </c:pt>
                <c:pt idx="9">
                  <c:v> обращение за помощью и защитой в полицию</c:v>
                </c:pt>
                <c:pt idx="10">
                  <c:v>получение нужной работы или обеспечение продвижения по службе</c:v>
                </c:pt>
                <c:pt idx="11">
                  <c:v>оформление жилплощади </c:v>
                </c:pt>
                <c:pt idx="12">
                  <c:v>социальные выплаты (оформление прав, пересчет и др.)</c:v>
                </c:pt>
                <c:pt idx="13">
                  <c:v>оформление, пересчет пенсии</c:v>
                </c:pt>
                <c:pt idx="14">
                  <c:v>регистрация сделки с недвижимостью</c:v>
                </c:pt>
                <c:pt idx="15">
                  <c:v>регистрация по месту жительства, получение паспорта</c:v>
                </c:pt>
              </c:strCache>
            </c:strRef>
          </c:cat>
          <c:val>
            <c:numRef>
              <c:f>вопрос13!$M$41:$M$56</c:f>
              <c:numCache>
                <c:formatCode>0</c:formatCode>
                <c:ptCount val="16"/>
                <c:pt idx="0">
                  <c:v>13</c:v>
                </c:pt>
                <c:pt idx="1">
                  <c:v>13</c:v>
                </c:pt>
                <c:pt idx="2">
                  <c:v>12</c:v>
                </c:pt>
                <c:pt idx="3">
                  <c:v>12</c:v>
                </c:pt>
                <c:pt idx="4">
                  <c:v>13</c:v>
                </c:pt>
                <c:pt idx="5">
                  <c:v>9</c:v>
                </c:pt>
                <c:pt idx="6">
                  <c:v>6</c:v>
                </c:pt>
                <c:pt idx="7">
                  <c:v>9</c:v>
                </c:pt>
                <c:pt idx="8">
                  <c:v>11</c:v>
                </c:pt>
                <c:pt idx="9">
                  <c:v>6</c:v>
                </c:pt>
                <c:pt idx="10">
                  <c:v>10</c:v>
                </c:pt>
                <c:pt idx="11">
                  <c:v>5</c:v>
                </c:pt>
                <c:pt idx="12">
                  <c:v>6</c:v>
                </c:pt>
                <c:pt idx="13">
                  <c:v>7</c:v>
                </c:pt>
                <c:pt idx="14">
                  <c:v>3</c:v>
                </c:pt>
                <c:pt idx="1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02-4DFB-A743-D69A281AFB7F}"/>
            </c:ext>
          </c:extLst>
        </c:ser>
        <c:ser>
          <c:idx val="5"/>
          <c:order val="3"/>
          <c:tx>
            <c:strRef>
              <c:f>вопрос13!$P$40</c:f>
              <c:strCache>
                <c:ptCount val="1"/>
                <c:pt idx="0">
                  <c:v>затрудняюсь ответить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вопрос13!$L$41:$L$56</c:f>
              <c:strCache>
                <c:ptCount val="16"/>
                <c:pt idx="0">
                  <c:v>получение медицинской помощи в поликлинике, в больнице</c:v>
                </c:pt>
                <c:pt idx="1">
                  <c:v>обучение в вузе</c:v>
                </c:pt>
                <c:pt idx="2">
                  <c:v> урегулирование ситуации с автоинспекцией </c:v>
                </c:pt>
                <c:pt idx="3">
                  <c:v>получение услуг по ремонту, эксплуатации жилья у служб по эксплуатации</c:v>
                </c:pt>
                <c:pt idx="4">
                  <c:v>обучение в школе </c:v>
                </c:pt>
                <c:pt idx="5">
                  <c:v>решение проблем в связи с призывом на военную службу</c:v>
                </c:pt>
                <c:pt idx="6">
                  <c:v>обращение в суд</c:v>
                </c:pt>
                <c:pt idx="7">
                  <c:v>посещение детьми дошкольных учреждений </c:v>
                </c:pt>
                <c:pt idx="8">
                  <c:v>получение, оформление земельного участка</c:v>
                </c:pt>
                <c:pt idx="9">
                  <c:v> обращение за помощью и защитой в полицию</c:v>
                </c:pt>
                <c:pt idx="10">
                  <c:v>получение нужной работы или обеспечение продвижения по службе</c:v>
                </c:pt>
                <c:pt idx="11">
                  <c:v>оформление жилплощади </c:v>
                </c:pt>
                <c:pt idx="12">
                  <c:v>социальные выплаты (оформление прав, пересчет и др.)</c:v>
                </c:pt>
                <c:pt idx="13">
                  <c:v>оформление, пересчет пенсии</c:v>
                </c:pt>
                <c:pt idx="14">
                  <c:v>регистрация сделки с недвижимостью</c:v>
                </c:pt>
                <c:pt idx="15">
                  <c:v>регистрация по месту жительства, получение паспорта</c:v>
                </c:pt>
              </c:strCache>
            </c:strRef>
          </c:cat>
          <c:val>
            <c:numRef>
              <c:f>вопрос13!$P$41:$P$56</c:f>
              <c:numCache>
                <c:formatCode>0</c:formatCode>
                <c:ptCount val="16"/>
                <c:pt idx="0">
                  <c:v>4</c:v>
                </c:pt>
                <c:pt idx="1">
                  <c:v>17</c:v>
                </c:pt>
                <c:pt idx="2">
                  <c:v>7</c:v>
                </c:pt>
                <c:pt idx="3">
                  <c:v>11</c:v>
                </c:pt>
                <c:pt idx="4">
                  <c:v>9</c:v>
                </c:pt>
                <c:pt idx="5">
                  <c:v>21</c:v>
                </c:pt>
                <c:pt idx="6">
                  <c:v>19</c:v>
                </c:pt>
                <c:pt idx="7">
                  <c:v>11</c:v>
                </c:pt>
                <c:pt idx="8">
                  <c:v>12</c:v>
                </c:pt>
                <c:pt idx="9">
                  <c:v>11</c:v>
                </c:pt>
                <c:pt idx="10">
                  <c:v>13</c:v>
                </c:pt>
                <c:pt idx="11">
                  <c:v>11</c:v>
                </c:pt>
                <c:pt idx="12">
                  <c:v>11</c:v>
                </c:pt>
                <c:pt idx="13">
                  <c:v>14</c:v>
                </c:pt>
                <c:pt idx="14">
                  <c:v>8</c:v>
                </c:pt>
                <c:pt idx="1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02-4DFB-A743-D69A281AFB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015700128"/>
        <c:axId val="1015701792"/>
      </c:barChart>
      <c:catAx>
        <c:axId val="10157001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015701792"/>
        <c:crosses val="autoZero"/>
        <c:auto val="1"/>
        <c:lblAlgn val="ctr"/>
        <c:lblOffset val="100"/>
        <c:noMultiLvlLbl val="0"/>
      </c:catAx>
      <c:valAx>
        <c:axId val="1015701792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01570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813471629246639"/>
          <c:y val="6.9547156905256063E-2"/>
          <c:w val="0.34313471516849625"/>
          <c:h val="0.86090568618948793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в116_117!$B$44:$B$46</c:f>
              <c:strCache>
                <c:ptCount val="3"/>
                <c:pt idx="0">
                  <c:v>если только принудят (намекнут)</c:v>
                </c:pt>
                <c:pt idx="1">
                  <c:v>если требуется получение 100-процентного результата</c:v>
                </c:pt>
                <c:pt idx="2">
                  <c:v>если известно заранее, что без взятки не обойтись</c:v>
                </c:pt>
              </c:strCache>
            </c:strRef>
          </c:cat>
          <c:val>
            <c:numRef>
              <c:f>в116_117!$C$44:$C$46</c:f>
              <c:numCache>
                <c:formatCode>0</c:formatCode>
                <c:ptCount val="3"/>
                <c:pt idx="0">
                  <c:v>14</c:v>
                </c:pt>
                <c:pt idx="1">
                  <c:v>28</c:v>
                </c:pt>
                <c:pt idx="2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8C-474C-B14F-A6BE88C0BE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5934080"/>
        <c:axId val="85935616"/>
      </c:barChart>
      <c:catAx>
        <c:axId val="85934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85935616"/>
        <c:crosses val="autoZero"/>
        <c:auto val="1"/>
        <c:lblAlgn val="ctr"/>
        <c:lblOffset val="100"/>
        <c:noMultiLvlLbl val="0"/>
      </c:catAx>
      <c:valAx>
        <c:axId val="85935616"/>
        <c:scaling>
          <c:orientation val="minMax"/>
        </c:scaling>
        <c:delete val="1"/>
        <c:axPos val="b"/>
        <c:numFmt formatCode="0" sourceLinked="1"/>
        <c:majorTickMark val="none"/>
        <c:minorTickMark val="none"/>
        <c:tickLblPos val="nextTo"/>
        <c:crossAx val="85934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9754059375238"/>
          <c:y val="6.6898697079634833E-2"/>
          <c:w val="0.4482231377575347"/>
          <c:h val="0.8662026058407303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3"/>
            </a:solidFill>
          </c:spPr>
          <c:invertIfNegative val="0"/>
          <c:dLbls>
            <c:dLbl>
              <c:idx val="5"/>
              <c:layout>
                <c:manualLayout>
                  <c:x val="2.2807568592862933E-3"/>
                  <c:y val="1.34227573161954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7FE-4140-A7F5-E506FF752E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900" b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v116_117_120_121!$K$75:$K$80</c:f>
              <c:strCache>
                <c:ptCount val="6"/>
                <c:pt idx="0">
                  <c:v>затрудняюсь ответить</c:v>
                </c:pt>
                <c:pt idx="1">
                  <c:v>получение результата, который и так закреплен за функционалом государственной структуры (должностного лица)</c:v>
                </c:pt>
                <c:pt idx="2">
                  <c:v>минимизация трудностей при решении проблемы</c:v>
                </c:pt>
                <c:pt idx="3">
                  <c:v>качественное решение проблемы</c:v>
                </c:pt>
                <c:pt idx="4">
                  <c:v>взятка ничего не гарантирует</c:v>
                </c:pt>
                <c:pt idx="5">
                  <c:v>ускорение решения проблемы</c:v>
                </c:pt>
              </c:strCache>
            </c:strRef>
          </c:cat>
          <c:val>
            <c:numRef>
              <c:f>v116_117_120_121!$L$75:$L$80</c:f>
              <c:numCache>
                <c:formatCode>0</c:formatCode>
                <c:ptCount val="6"/>
                <c:pt idx="0">
                  <c:v>2</c:v>
                </c:pt>
                <c:pt idx="1">
                  <c:v>15</c:v>
                </c:pt>
                <c:pt idx="2">
                  <c:v>18</c:v>
                </c:pt>
                <c:pt idx="3">
                  <c:v>8</c:v>
                </c:pt>
                <c:pt idx="4">
                  <c:v>24</c:v>
                </c:pt>
                <c:pt idx="5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37-420E-B0AA-4F43F0BB9D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axId val="31540736"/>
        <c:axId val="31542272"/>
      </c:barChart>
      <c:catAx>
        <c:axId val="31540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sz="800"/>
            </a:pPr>
            <a:endParaRPr lang="ru-RU"/>
          </a:p>
        </c:txPr>
        <c:crossAx val="31542272"/>
        <c:crosses val="autoZero"/>
        <c:auto val="1"/>
        <c:lblAlgn val="ctr"/>
        <c:lblOffset val="100"/>
        <c:noMultiLvlLbl val="0"/>
      </c:catAx>
      <c:valAx>
        <c:axId val="31542272"/>
        <c:scaling>
          <c:orientation val="minMax"/>
        </c:scaling>
        <c:delete val="1"/>
        <c:axPos val="b"/>
        <c:numFmt formatCode="0" sourceLinked="1"/>
        <c:majorTickMark val="none"/>
        <c:minorTickMark val="none"/>
        <c:tickLblPos val="nextTo"/>
        <c:crossAx val="31540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5586761935277396"/>
          <c:y val="4.1277919474668301E-2"/>
          <c:w val="0.42349341257952844"/>
          <c:h val="0.917444161050663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FDA-4A0E-BDEE-80954E6E541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FDA-4A0E-BDEE-80954E6E541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FDA-4A0E-BDEE-80954E6E541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'в123_124-125'!$D$50:$D$54</c:f>
              <c:strCache>
                <c:ptCount val="5"/>
                <c:pt idx="0">
                  <c:v>осуждаю и тех, кто дает взятки, и тех, кто их берет</c:v>
                </c:pt>
                <c:pt idx="1">
                  <c:v>осуждаю тех, кто дает взятки; не осуждаю тех, кто их берет</c:v>
                </c:pt>
                <c:pt idx="2">
                  <c:v>не осуждаю тех, кто дает взятки; осуждаю тех, кто их берет</c:v>
                </c:pt>
                <c:pt idx="3">
                  <c:v>не осуждаю ни тех, кто дает взятки, ни тех, кто их берет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'в123_124-125'!$G$50:$G$54</c:f>
              <c:numCache>
                <c:formatCode>0</c:formatCode>
                <c:ptCount val="5"/>
                <c:pt idx="0">
                  <c:v>51.3</c:v>
                </c:pt>
                <c:pt idx="1">
                  <c:v>2</c:v>
                </c:pt>
                <c:pt idx="2">
                  <c:v>24</c:v>
                </c:pt>
                <c:pt idx="3">
                  <c:v>21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FDA-4A0E-BDEE-80954E6E54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500877152"/>
        <c:axId val="500877984"/>
      </c:barChart>
      <c:catAx>
        <c:axId val="5008771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500877984"/>
        <c:crosses val="autoZero"/>
        <c:auto val="1"/>
        <c:lblAlgn val="ctr"/>
        <c:lblOffset val="100"/>
        <c:noMultiLvlLbl val="0"/>
      </c:catAx>
      <c:valAx>
        <c:axId val="500877984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extTo"/>
        <c:crossAx val="500877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312037937187216"/>
          <c:y val="5.2910787690256637E-2"/>
          <c:w val="0.38318594860930727"/>
          <c:h val="0.8706625189793726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'в123_124-125'!$M$4:$M$6</c:f>
              <c:strCache>
                <c:ptCount val="3"/>
                <c:pt idx="0">
                  <c:v> дают понять со стороны учреждения (должностного лица), что именно так следует сделать, заставляют давать взятки</c:v>
                </c:pt>
                <c:pt idx="1">
                  <c:v>заранее известно, что без взятки не обойтись, исходя из опыта родных, знакомых</c:v>
                </c:pt>
                <c:pt idx="2">
                  <c:v>в учреждении не настаивают на взятках, но их дают, поскольку так надежнее (спокойнее, вернее)</c:v>
                </c:pt>
              </c:strCache>
            </c:strRef>
          </c:cat>
          <c:val>
            <c:numRef>
              <c:f>'в123_124-125'!$N$4:$N$6</c:f>
              <c:numCache>
                <c:formatCode>0</c:formatCode>
                <c:ptCount val="3"/>
                <c:pt idx="0">
                  <c:v>34</c:v>
                </c:pt>
                <c:pt idx="1">
                  <c:v>23</c:v>
                </c:pt>
                <c:pt idx="2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B9-4890-A99B-416377A31F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00882560"/>
        <c:axId val="500878400"/>
      </c:barChart>
      <c:catAx>
        <c:axId val="500882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500878400"/>
        <c:crosses val="autoZero"/>
        <c:auto val="1"/>
        <c:lblAlgn val="ctr"/>
        <c:lblOffset val="100"/>
        <c:noMultiLvlLbl val="0"/>
      </c:catAx>
      <c:valAx>
        <c:axId val="500878400"/>
        <c:scaling>
          <c:orientation val="minMax"/>
          <c:max val="60"/>
          <c:min val="0"/>
        </c:scaling>
        <c:delete val="1"/>
        <c:axPos val="b"/>
        <c:numFmt formatCode="0" sourceLinked="1"/>
        <c:majorTickMark val="out"/>
        <c:minorTickMark val="none"/>
        <c:tickLblPos val="nextTo"/>
        <c:crossAx val="500882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0339554661503321"/>
          <c:y val="6.2538814011648394E-3"/>
          <c:w val="0.5720491445311443"/>
          <c:h val="0.99374611859883522"/>
        </c:manualLayout>
      </c:layout>
      <c:doughnutChart>
        <c:varyColors val="1"/>
        <c:ser>
          <c:idx val="0"/>
          <c:order val="0"/>
          <c:explosion val="3"/>
          <c:dPt>
            <c:idx val="0"/>
            <c:bubble3D val="0"/>
            <c:spPr>
              <a:solidFill>
                <a:srgbClr val="FF99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B16-48AC-8C6B-2A74CCA27F43}"/>
              </c:ext>
            </c:extLst>
          </c:dPt>
          <c:dPt>
            <c:idx val="1"/>
            <c:bubble3D val="0"/>
            <c:spPr>
              <a:solidFill>
                <a:srgbClr val="629DD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B16-48AC-8C6B-2A74CCA27F43}"/>
              </c:ext>
            </c:extLst>
          </c:dPt>
          <c:dLbls>
            <c:dLbl>
              <c:idx val="0"/>
              <c:layout>
                <c:manualLayout>
                  <c:x val="0"/>
                  <c:y val="-3.7303412276137565E-2"/>
                </c:manualLayout>
              </c:layout>
              <c:tx>
                <c:rich>
                  <a:bodyPr/>
                  <a:lstStyle/>
                  <a:p>
                    <a:fld id="{7510661A-B6DE-4995-96BC-D5ABAF87BE5C}" type="VALUE">
                      <a:rPr lang="en-US">
                        <a:solidFill>
                          <a:srgbClr val="C0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B16-48AC-8C6B-2A74CCA27F43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defRPr>
                    </a:pPr>
                    <a:fld id="{969039BF-E298-40C3-A8E9-D8E1E7997FFC}" type="VALUE">
                      <a:rPr lang="en-US">
                        <a:solidFill>
                          <a:schemeClr val="accent1"/>
                        </a:solidFill>
                        <a:latin typeface="Cambria" panose="02040503050406030204" pitchFamily="18" charset="0"/>
                      </a:rPr>
                      <a:pPr>
                        <a:defRPr sz="16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Cambria" panose="020405030504060302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B16-48AC-8C6B-2A74CCA27F43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в24_1!$J$6:$J$7</c:f>
              <c:strCache>
                <c:ptCount val="2"/>
                <c:pt idx="0">
                  <c:v>скорее сообщил</c:v>
                </c:pt>
                <c:pt idx="1">
                  <c:v>скорее не сообщил</c:v>
                </c:pt>
              </c:strCache>
            </c:strRef>
          </c:cat>
          <c:val>
            <c:numRef>
              <c:f>в24_1!$K$6:$K$7</c:f>
              <c:numCache>
                <c:formatCode>General</c:formatCode>
                <c:ptCount val="2"/>
                <c:pt idx="0">
                  <c:v>52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16-48AC-8C6B-2A74CCA27F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307126267567364"/>
          <c:y val="7.4617777511900393E-2"/>
          <c:w val="0.41323128491052546"/>
          <c:h val="0.8507644449761991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9999">
                <a:alpha val="63000"/>
              </a:srgb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в24_1!$C$26:$C$30</c:f>
              <c:strCache>
                <c:ptCount val="5"/>
                <c:pt idx="0">
                  <c:v>cчитаю это бесполезным, меры не будут приняты</c:v>
                </c:pt>
                <c:pt idx="1">
                  <c:v>опасаюсь появления угроз моей личной безопасности и иных последствий</c:v>
                </c:pt>
                <c:pt idx="2">
                  <c:v>не считаю необходимым (мне все равно)</c:v>
                </c:pt>
                <c:pt idx="3">
                  <c:v>опасаюсь привлечения к ответственности</c:v>
                </c:pt>
                <c:pt idx="4">
                  <c:v>другое </c:v>
                </c:pt>
              </c:strCache>
            </c:strRef>
          </c:cat>
          <c:val>
            <c:numRef>
              <c:f>в24_1!$D$26:$D$30</c:f>
              <c:numCache>
                <c:formatCode>0</c:formatCode>
                <c:ptCount val="5"/>
                <c:pt idx="0">
                  <c:v>50.4</c:v>
                </c:pt>
                <c:pt idx="1">
                  <c:v>29.6</c:v>
                </c:pt>
                <c:pt idx="2">
                  <c:v>9.3000000000000007</c:v>
                </c:pt>
                <c:pt idx="3">
                  <c:v>2.9</c:v>
                </c:pt>
                <c:pt idx="4">
                  <c:v>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A4-49AD-9FB3-C104E8A450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axId val="1108235840"/>
        <c:axId val="1108236672"/>
      </c:barChart>
      <c:catAx>
        <c:axId val="110823584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ru-RU"/>
          </a:p>
        </c:txPr>
        <c:crossAx val="1108236672"/>
        <c:crosses val="autoZero"/>
        <c:auto val="1"/>
        <c:lblAlgn val="ctr"/>
        <c:lblOffset val="100"/>
        <c:noMultiLvlLbl val="0"/>
      </c:catAx>
      <c:valAx>
        <c:axId val="1108236672"/>
        <c:scaling>
          <c:orientation val="minMax"/>
        </c:scaling>
        <c:delete val="1"/>
        <c:axPos val="t"/>
        <c:numFmt formatCode="0" sourceLinked="1"/>
        <c:majorTickMark val="none"/>
        <c:minorTickMark val="none"/>
        <c:tickLblPos val="nextTo"/>
        <c:crossAx val="110823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546018628509463"/>
          <c:y val="8.2157306595563459E-2"/>
          <c:w val="0.4979580853789275"/>
          <c:h val="0.8855083231492797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в6_1!$N$42</c:f>
              <c:strCache>
                <c:ptCount val="1"/>
                <c:pt idx="0">
                  <c:v>платежи есть</c:v>
                </c:pt>
              </c:strCache>
            </c:strRef>
          </c:tx>
          <c:spPr>
            <a:solidFill>
              <a:srgbClr val="FF9999"/>
            </a:solidFill>
            <a:ln>
              <a:solidFill>
                <a:srgbClr val="FF9999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в6_1!$M$43:$M$57</c:f>
              <c:strCache>
                <c:ptCount val="15"/>
                <c:pt idx="0">
                  <c:v>Органы, занимающиеся вопросами предоставления земельных участков</c:v>
                </c:pt>
                <c:pt idx="1">
                  <c:v>Органы по аренде помещений, находящихся в гос (мун) собственности</c:v>
                </c:pt>
                <c:pt idx="2">
                  <c:v>Полиция, органы внутренних дел</c:v>
                </c:pt>
                <c:pt idx="3">
                  <c:v>Органы по охране природных ресурсов и окружающей среды</c:v>
                </c:pt>
                <c:pt idx="4">
                  <c:v>Ростехнадзор</c:v>
                </c:pt>
                <c:pt idx="5">
                  <c:v>Органы по архитектуре и строительству (БТИ и др.)</c:v>
                </c:pt>
                <c:pt idx="6">
                  <c:v>Органы противопожарного надзора, МЧС</c:v>
                </c:pt>
                <c:pt idx="7">
                  <c:v>Налоговые органы</c:v>
                </c:pt>
                <c:pt idx="8">
                  <c:v>Роспотребнадзор</c:v>
                </c:pt>
                <c:pt idx="9">
                  <c:v>Органы по реализации политики в сфере торговли, питания и услуг</c:v>
                </c:pt>
                <c:pt idx="10">
                  <c:v>Росреестр</c:v>
                </c:pt>
                <c:pt idx="11">
                  <c:v>Органы по охране труда</c:v>
                </c:pt>
                <c:pt idx="12">
                  <c:v>ФАС России</c:v>
                </c:pt>
                <c:pt idx="13">
                  <c:v>Судебные органы</c:v>
                </c:pt>
                <c:pt idx="14">
                  <c:v>Прокуратура</c:v>
                </c:pt>
              </c:strCache>
            </c:strRef>
          </c:cat>
          <c:val>
            <c:numRef>
              <c:f>в6_1!$N$43:$N$57</c:f>
              <c:numCache>
                <c:formatCode>0</c:formatCode>
                <c:ptCount val="15"/>
                <c:pt idx="0">
                  <c:v>20</c:v>
                </c:pt>
                <c:pt idx="1">
                  <c:v>19</c:v>
                </c:pt>
                <c:pt idx="2">
                  <c:v>17</c:v>
                </c:pt>
                <c:pt idx="3">
                  <c:v>14</c:v>
                </c:pt>
                <c:pt idx="4">
                  <c:v>15</c:v>
                </c:pt>
                <c:pt idx="5">
                  <c:v>10</c:v>
                </c:pt>
                <c:pt idx="6">
                  <c:v>8</c:v>
                </c:pt>
                <c:pt idx="7">
                  <c:v>7</c:v>
                </c:pt>
                <c:pt idx="8">
                  <c:v>7</c:v>
                </c:pt>
                <c:pt idx="9">
                  <c:v>6</c:v>
                </c:pt>
                <c:pt idx="10">
                  <c:v>5</c:v>
                </c:pt>
                <c:pt idx="11">
                  <c:v>5</c:v>
                </c:pt>
                <c:pt idx="12">
                  <c:v>4</c:v>
                </c:pt>
                <c:pt idx="13">
                  <c:v>4</c:v>
                </c:pt>
                <c:pt idx="1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67-4588-978B-CAE1770BC13C}"/>
            </c:ext>
          </c:extLst>
        </c:ser>
        <c:ser>
          <c:idx val="1"/>
          <c:order val="1"/>
          <c:tx>
            <c:strRef>
              <c:f>в6_1!$O$42</c:f>
              <c:strCache>
                <c:ptCount val="1"/>
                <c:pt idx="0">
                  <c:v>неформальных платежей  нет</c:v>
                </c:pt>
              </c:strCache>
            </c:strRef>
          </c:tx>
          <c:spPr>
            <a:noFill/>
            <a:ln w="12700">
              <a:solidFill>
                <a:schemeClr val="accent1"/>
              </a:solidFill>
              <a:prstDash val="dash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в6_1!$M$43:$M$57</c:f>
              <c:strCache>
                <c:ptCount val="15"/>
                <c:pt idx="0">
                  <c:v>Органы, занимающиеся вопросами предоставления земельных участков</c:v>
                </c:pt>
                <c:pt idx="1">
                  <c:v>Органы по аренде помещений, находящихся в гос (мун) собственности</c:v>
                </c:pt>
                <c:pt idx="2">
                  <c:v>Полиция, органы внутренних дел</c:v>
                </c:pt>
                <c:pt idx="3">
                  <c:v>Органы по охране природных ресурсов и окружающей среды</c:v>
                </c:pt>
                <c:pt idx="4">
                  <c:v>Ростехнадзор</c:v>
                </c:pt>
                <c:pt idx="5">
                  <c:v>Органы по архитектуре и строительству (БТИ и др.)</c:v>
                </c:pt>
                <c:pt idx="6">
                  <c:v>Органы противопожарного надзора, МЧС</c:v>
                </c:pt>
                <c:pt idx="7">
                  <c:v>Налоговые органы</c:v>
                </c:pt>
                <c:pt idx="8">
                  <c:v>Роспотребнадзор</c:v>
                </c:pt>
                <c:pt idx="9">
                  <c:v>Органы по реализации политики в сфере торговли, питания и услуг</c:v>
                </c:pt>
                <c:pt idx="10">
                  <c:v>Росреестр</c:v>
                </c:pt>
                <c:pt idx="11">
                  <c:v>Органы по охране труда</c:v>
                </c:pt>
                <c:pt idx="12">
                  <c:v>ФАС России</c:v>
                </c:pt>
                <c:pt idx="13">
                  <c:v>Судебные органы</c:v>
                </c:pt>
                <c:pt idx="14">
                  <c:v>Прокуратура</c:v>
                </c:pt>
              </c:strCache>
            </c:strRef>
          </c:cat>
          <c:val>
            <c:numRef>
              <c:f>в6_1!$O$43:$O$57</c:f>
              <c:numCache>
                <c:formatCode>0</c:formatCode>
                <c:ptCount val="15"/>
                <c:pt idx="0">
                  <c:v>79</c:v>
                </c:pt>
                <c:pt idx="1">
                  <c:v>81</c:v>
                </c:pt>
                <c:pt idx="2">
                  <c:v>83</c:v>
                </c:pt>
                <c:pt idx="3">
                  <c:v>86</c:v>
                </c:pt>
                <c:pt idx="4">
                  <c:v>86</c:v>
                </c:pt>
                <c:pt idx="5">
                  <c:v>91</c:v>
                </c:pt>
                <c:pt idx="6">
                  <c:v>92</c:v>
                </c:pt>
                <c:pt idx="7">
                  <c:v>93</c:v>
                </c:pt>
                <c:pt idx="8">
                  <c:v>93</c:v>
                </c:pt>
                <c:pt idx="9">
                  <c:v>93</c:v>
                </c:pt>
                <c:pt idx="10">
                  <c:v>95</c:v>
                </c:pt>
                <c:pt idx="11">
                  <c:v>95</c:v>
                </c:pt>
                <c:pt idx="12">
                  <c:v>96</c:v>
                </c:pt>
                <c:pt idx="13">
                  <c:v>97</c:v>
                </c:pt>
                <c:pt idx="14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67-4588-978B-CAE1770BC1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790109791"/>
        <c:axId val="790110207"/>
      </c:barChart>
      <c:catAx>
        <c:axId val="79010979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790110207"/>
        <c:crosses val="autoZero"/>
        <c:auto val="1"/>
        <c:lblAlgn val="ctr"/>
        <c:lblOffset val="100"/>
        <c:noMultiLvlLbl val="0"/>
      </c:catAx>
      <c:valAx>
        <c:axId val="790110207"/>
        <c:scaling>
          <c:orientation val="minMax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790109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963475330851178"/>
          <c:y val="0"/>
          <c:w val="0.332804427238379"/>
          <c:h val="4.61763024307420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075359213414627"/>
          <c:y val="4.7019448280458051E-2"/>
          <c:w val="0.49924640786585361"/>
          <c:h val="0.905961103439083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B90-4009-8E95-3AE246AA670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13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90-4009-8E95-3AE246AA670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33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B90-4009-8E95-3AE246AA670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33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90-4009-8E95-3AE246AA670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smtClean="0"/>
                      <a:t>35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90-4009-8E95-3AE246AA670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 smtClean="0"/>
                      <a:t>20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90-4009-8E95-3AE246AA670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mtClean="0"/>
                      <a:t>26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90-4009-8E95-3AE246AA67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в23!$D$14:$D$17</c:f>
              <c:strCache>
                <c:ptCount val="4"/>
                <c:pt idx="0">
                  <c:v>платежей не удается избежать</c:v>
                </c:pt>
                <c:pt idx="1">
                  <c:v>для обхода  обременительных для организаций требований законодательства или регулирующих органов</c:v>
                </c:pt>
                <c:pt idx="2">
                  <c:v>для обхода невыполнимых (противоречивых) требований законодательства или регулирующих органов</c:v>
                </c:pt>
                <c:pt idx="3">
                  <c:v>для ускорения получения необходимых документов</c:v>
                </c:pt>
              </c:strCache>
            </c:strRef>
          </c:cat>
          <c:val>
            <c:numRef>
              <c:f>в23!$E$14:$E$17</c:f>
              <c:numCache>
                <c:formatCode>0%</c:formatCode>
                <c:ptCount val="4"/>
                <c:pt idx="0">
                  <c:v>0.13</c:v>
                </c:pt>
                <c:pt idx="1">
                  <c:v>0.33</c:v>
                </c:pt>
                <c:pt idx="2">
                  <c:v>0.33</c:v>
                </c:pt>
                <c:pt idx="3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90-4009-8E95-3AE246AA6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352448"/>
        <c:axId val="21353984"/>
      </c:barChart>
      <c:catAx>
        <c:axId val="21352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21353984"/>
        <c:crosses val="autoZero"/>
        <c:auto val="1"/>
        <c:lblAlgn val="ctr"/>
        <c:lblOffset val="100"/>
        <c:noMultiLvlLbl val="0"/>
      </c:catAx>
      <c:valAx>
        <c:axId val="21353984"/>
        <c:scaling>
          <c:orientation val="minMax"/>
          <c:max val="0.60000000000000009"/>
        </c:scaling>
        <c:delete val="1"/>
        <c:axPos val="b"/>
        <c:numFmt formatCode="0%" sourceLinked="1"/>
        <c:majorTickMark val="out"/>
        <c:minorTickMark val="none"/>
        <c:tickLblPos val="nextTo"/>
        <c:crossAx val="21352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131715848814306"/>
          <c:y val="5.6086870814311504E-2"/>
          <c:w val="0.48448384059985583"/>
          <c:h val="0.8187209704273241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974-4621-9223-5380817672E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4ED-438C-852E-F51A3FDEF06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в13_14!$K$3:$K$8</c:f>
              <c:strCache>
                <c:ptCount val="6"/>
                <c:pt idx="0">
                  <c:v>затрудняюсь ответить</c:v>
                </c:pt>
                <c:pt idx="1">
                  <c:v>качественное решение проблемы</c:v>
                </c:pt>
                <c:pt idx="2">
                  <c:v>получение результата, который  закреплен за функционалом должностного лица</c:v>
                </c:pt>
                <c:pt idx="3">
                  <c:v>минимизация трудностей при решении проблемы</c:v>
                </c:pt>
                <c:pt idx="4">
                  <c:v>ускорение решения проблемы</c:v>
                </c:pt>
                <c:pt idx="5">
                  <c:v>неформальные платежи ничего не гарантируют</c:v>
                </c:pt>
              </c:strCache>
            </c:strRef>
          </c:cat>
          <c:val>
            <c:numRef>
              <c:f>в13_14!$L$3:$L$8</c:f>
              <c:numCache>
                <c:formatCode>0</c:formatCode>
                <c:ptCount val="6"/>
                <c:pt idx="0">
                  <c:v>13</c:v>
                </c:pt>
                <c:pt idx="1">
                  <c:v>7</c:v>
                </c:pt>
                <c:pt idx="2">
                  <c:v>8</c:v>
                </c:pt>
                <c:pt idx="3">
                  <c:v>17</c:v>
                </c:pt>
                <c:pt idx="4">
                  <c:v>20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4-4621-9223-5380817672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axId val="41511936"/>
        <c:axId val="41521920"/>
      </c:barChart>
      <c:catAx>
        <c:axId val="41511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41521920"/>
        <c:crosses val="autoZero"/>
        <c:auto val="1"/>
        <c:lblAlgn val="ctr"/>
        <c:lblOffset val="100"/>
        <c:noMultiLvlLbl val="0"/>
      </c:catAx>
      <c:valAx>
        <c:axId val="41521920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41511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4E8-4A51-B009-F87E6A434AB3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4E8-4A51-B009-F87E6A434AB3}"/>
              </c:ext>
            </c:extLst>
          </c:dPt>
          <c:dPt>
            <c:idx val="2"/>
            <c:bubble3D val="0"/>
            <c:spPr>
              <a:solidFill>
                <a:schemeClr val="accent5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4E8-4A51-B009-F87E6A434AB3}"/>
              </c:ext>
            </c:extLst>
          </c:dPt>
          <c:dLbls>
            <c:dLbl>
              <c:idx val="0"/>
              <c:layout>
                <c:manualLayout>
                  <c:x val="-0.10000002459187327"/>
                  <c:y val="-6.0936767895354623E-3"/>
                </c:manualLayout>
              </c:layout>
              <c:tx>
                <c:rich>
                  <a:bodyPr/>
                  <a:lstStyle/>
                  <a:p>
                    <a:fld id="{092D11C9-B462-4FCE-8EB9-C02A02EA2BE5}" type="CATEGORYNAME">
                      <a:rPr lang="ru-RU" smtClean="0"/>
                      <a:pPr/>
                      <a:t>[ИМЯ КАТЕГОРИИ]</a:t>
                    </a:fld>
                    <a:endParaRPr lang="ru-RU" dirty="0" smtClean="0"/>
                  </a:p>
                  <a:p>
                    <a:r>
                      <a:rPr lang="ru-RU" baseline="0" dirty="0" smtClean="0"/>
                      <a:t> </a:t>
                    </a:r>
                    <a:fld id="{18B0B6C0-B60D-4238-A249-F44241F5EEF7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50000000000001"/>
                      <c:h val="0.3715277777777777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4E8-4A51-B009-F87E6A434AB3}"/>
                </c:ext>
              </c:extLst>
            </c:dLbl>
            <c:dLbl>
              <c:idx val="1"/>
              <c:layout>
                <c:manualLayout>
                  <c:x val="5.7404636920384888E-2"/>
                  <c:y val="-7.0879629629629709E-2"/>
                </c:manualLayout>
              </c:layout>
              <c:tx>
                <c:rich>
                  <a:bodyPr/>
                  <a:lstStyle/>
                  <a:p>
                    <a:fld id="{55B6975A-F573-433D-AEB0-22EBE3387BF1}" type="CATEGORYNAME">
                      <a:rPr lang="ru-RU" smtClean="0"/>
                      <a:pPr/>
                      <a:t>[ИМЯ КАТЕГОРИИ]</a:t>
                    </a:fld>
                    <a:endParaRPr lang="ru-RU" baseline="0" dirty="0" smtClean="0"/>
                  </a:p>
                  <a:p>
                    <a:r>
                      <a:rPr lang="ru-RU" baseline="0" dirty="0" smtClean="0"/>
                      <a:t> </a:t>
                    </a:r>
                    <a:fld id="{C76A0AE3-43E6-453C-814B-8AA70BFC9031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051377952755898"/>
                      <c:h val="0.268171478565179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4E8-4A51-B009-F87E6A434AB3}"/>
                </c:ext>
              </c:extLst>
            </c:dLbl>
            <c:dLbl>
              <c:idx val="2"/>
              <c:layout>
                <c:manualLayout>
                  <c:x val="0.11643639492469204"/>
                  <c:y val="7.1276113610888064E-2"/>
                </c:manualLayout>
              </c:layout>
              <c:tx>
                <c:rich>
                  <a:bodyPr/>
                  <a:lstStyle/>
                  <a:p>
                    <a:fld id="{B91D7FF1-053D-4D84-8A07-E3445FCEF872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> </a:t>
                    </a:r>
                    <a:fld id="{1FD9566D-CBDE-4AD8-ACD1-55321E7F8963}" type="VALUE">
                      <a:rPr lang="ru-RU"/>
                      <a:pPr/>
                      <a:t>[ЗНАЧЕНИЕ]</a:t>
                    </a:fld>
                    <a:r>
                      <a:rPr lang="ru-RU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024877410135259"/>
                      <c:h val="0.2697489318003704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4E8-4A51-B009-F87E6A434AB3}"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в9_10!$K$4:$K$6</c:f>
              <c:strCache>
                <c:ptCount val="3"/>
                <c:pt idx="0">
                  <c:v>дали понять со стороны должностного лица</c:v>
                </c:pt>
                <c:pt idx="1">
                  <c:v>так надежнее со стороны интересов организации</c:v>
                </c:pt>
                <c:pt idx="2">
                  <c:v>приняли решение на основе опыта коллег</c:v>
                </c:pt>
              </c:strCache>
            </c:strRef>
          </c:cat>
          <c:val>
            <c:numRef>
              <c:f>в9_10!$L$4:$L$6</c:f>
              <c:numCache>
                <c:formatCode>0</c:formatCode>
                <c:ptCount val="3"/>
                <c:pt idx="0">
                  <c:v>35</c:v>
                </c:pt>
                <c:pt idx="1">
                  <c:v>38</c:v>
                </c:pt>
                <c:pt idx="2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4E8-4A51-B009-F87E6A434A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016889551685645E-2"/>
          <c:y val="0.18784510558885201"/>
          <c:w val="0.94396622089662874"/>
          <c:h val="0.7038940117764692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в28!$O$4</c:f>
              <c:strCache>
                <c:ptCount val="1"/>
                <c:pt idx="0">
                  <c:v>возрос</c:v>
                </c:pt>
              </c:strCache>
            </c:strRef>
          </c:tx>
          <c:spPr>
            <a:solidFill>
              <a:srgbClr val="FF9999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9999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A8-4568-B6A3-7F5347A67EC5}"/>
              </c:ext>
            </c:extLst>
          </c:dPt>
          <c:dPt>
            <c:idx val="4"/>
            <c:invertIfNegative val="0"/>
            <c:bubble3D val="0"/>
            <c:spPr>
              <a:solidFill>
                <a:srgbClr val="FF9999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A8-4568-B6A3-7F5347A67EC5}"/>
              </c:ext>
            </c:extLst>
          </c:dPt>
          <c:dPt>
            <c:idx val="7"/>
            <c:invertIfNegative val="0"/>
            <c:bubble3D val="0"/>
            <c:spPr>
              <a:solidFill>
                <a:srgbClr val="FF9999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BA8-4568-B6A3-7F5347A67E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в28!$N$5:$N$12</c:f>
              <c:strCache>
                <c:ptCount val="8"/>
                <c:pt idx="0">
                  <c:v>Бытовая</c:v>
                </c:pt>
                <c:pt idx="1">
                  <c:v>Деловая</c:v>
                </c:pt>
                <c:pt idx="3">
                  <c:v>Бытовая</c:v>
                </c:pt>
                <c:pt idx="4">
                  <c:v>Деловая</c:v>
                </c:pt>
                <c:pt idx="6">
                  <c:v>Бытовая</c:v>
                </c:pt>
                <c:pt idx="7">
                  <c:v>Деловая</c:v>
                </c:pt>
              </c:strCache>
            </c:strRef>
          </c:cat>
          <c:val>
            <c:numRef>
              <c:f>в28!$O$5:$O$12</c:f>
              <c:numCache>
                <c:formatCode>0</c:formatCode>
                <c:ptCount val="8"/>
                <c:pt idx="0">
                  <c:v>15</c:v>
                </c:pt>
                <c:pt idx="1">
                  <c:v>13</c:v>
                </c:pt>
                <c:pt idx="3">
                  <c:v>14</c:v>
                </c:pt>
                <c:pt idx="4">
                  <c:v>15</c:v>
                </c:pt>
                <c:pt idx="6">
                  <c:v>39</c:v>
                </c:pt>
                <c:pt idx="7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88-45A6-A0E2-176690318D14}"/>
            </c:ext>
          </c:extLst>
        </c:ser>
        <c:ser>
          <c:idx val="1"/>
          <c:order val="1"/>
          <c:tx>
            <c:strRef>
              <c:f>в28!$P$4</c:f>
              <c:strCache>
                <c:ptCount val="1"/>
                <c:pt idx="0">
                  <c:v>не изменился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BA8-4568-B6A3-7F5347A67EC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BA8-4568-B6A3-7F5347A67EC5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BA8-4568-B6A3-7F5347A67E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в28!$N$5:$N$12</c:f>
              <c:strCache>
                <c:ptCount val="8"/>
                <c:pt idx="0">
                  <c:v>Бытовая</c:v>
                </c:pt>
                <c:pt idx="1">
                  <c:v>Деловая</c:v>
                </c:pt>
                <c:pt idx="3">
                  <c:v>Бытовая</c:v>
                </c:pt>
                <c:pt idx="4">
                  <c:v>Деловая</c:v>
                </c:pt>
                <c:pt idx="6">
                  <c:v>Бытовая</c:v>
                </c:pt>
                <c:pt idx="7">
                  <c:v>Деловая</c:v>
                </c:pt>
              </c:strCache>
            </c:strRef>
          </c:cat>
          <c:val>
            <c:numRef>
              <c:f>в28!$P$5:$P$12</c:f>
              <c:numCache>
                <c:formatCode>0</c:formatCode>
                <c:ptCount val="8"/>
                <c:pt idx="0">
                  <c:v>57</c:v>
                </c:pt>
                <c:pt idx="1">
                  <c:v>64</c:v>
                </c:pt>
                <c:pt idx="3">
                  <c:v>52</c:v>
                </c:pt>
                <c:pt idx="4">
                  <c:v>67</c:v>
                </c:pt>
                <c:pt idx="6">
                  <c:v>40</c:v>
                </c:pt>
                <c:pt idx="7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88-45A6-A0E2-176690318D14}"/>
            </c:ext>
          </c:extLst>
        </c:ser>
        <c:ser>
          <c:idx val="2"/>
          <c:order val="2"/>
          <c:tx>
            <c:strRef>
              <c:f>в28!$Q$4</c:f>
              <c:strCache>
                <c:ptCount val="1"/>
                <c:pt idx="0">
                  <c:v>уменьшился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BA8-4568-B6A3-7F5347A67EC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ABA8-4568-B6A3-7F5347A67EC5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ABA8-4568-B6A3-7F5347A67E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в28!$N$5:$N$12</c:f>
              <c:strCache>
                <c:ptCount val="8"/>
                <c:pt idx="0">
                  <c:v>Бытовая</c:v>
                </c:pt>
                <c:pt idx="1">
                  <c:v>Деловая</c:v>
                </c:pt>
                <c:pt idx="3">
                  <c:v>Бытовая</c:v>
                </c:pt>
                <c:pt idx="4">
                  <c:v>Деловая</c:v>
                </c:pt>
                <c:pt idx="6">
                  <c:v>Бытовая</c:v>
                </c:pt>
                <c:pt idx="7">
                  <c:v>Деловая</c:v>
                </c:pt>
              </c:strCache>
            </c:strRef>
          </c:cat>
          <c:val>
            <c:numRef>
              <c:f>в28!$Q$5:$Q$12</c:f>
              <c:numCache>
                <c:formatCode>0</c:formatCode>
                <c:ptCount val="8"/>
                <c:pt idx="0">
                  <c:v>13</c:v>
                </c:pt>
                <c:pt idx="1">
                  <c:v>23</c:v>
                </c:pt>
                <c:pt idx="3">
                  <c:v>13</c:v>
                </c:pt>
                <c:pt idx="4">
                  <c:v>18</c:v>
                </c:pt>
                <c:pt idx="6">
                  <c:v>14</c:v>
                </c:pt>
                <c:pt idx="7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88-45A6-A0E2-176690318D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2692736"/>
        <c:axId val="82694528"/>
      </c:barChart>
      <c:catAx>
        <c:axId val="8269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82694528"/>
        <c:crosses val="autoZero"/>
        <c:auto val="1"/>
        <c:lblAlgn val="ctr"/>
        <c:lblOffset val="100"/>
        <c:noMultiLvlLbl val="0"/>
      </c:catAx>
      <c:valAx>
        <c:axId val="8269452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269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1050330527098568"/>
          <c:y val="3.5273858460171094E-2"/>
          <c:w val="0.55352348986558708"/>
          <c:h val="7.76142928563492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Бытовая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138-4F29-81B5-C6BB2605692C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известно, постоянно слежу за этим</c:v>
                </c:pt>
                <c:pt idx="1">
                  <c:v>известно, но специально не слежу за этим</c:v>
                </c:pt>
                <c:pt idx="2">
                  <c:v>что-то слышал, но ничего определенного припомнить не могу</c:v>
                </c:pt>
                <c:pt idx="3">
                  <c:v>ничего не знаю об этом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</c:v>
                </c:pt>
                <c:pt idx="1">
                  <c:v>17</c:v>
                </c:pt>
                <c:pt idx="2">
                  <c:v>23</c:v>
                </c:pt>
                <c:pt idx="3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38-4F29-81B5-C6BB2605692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Деловая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D138-4F29-81B5-C6BB2605692C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известно, постоянно слежу за этим</c:v>
                </c:pt>
                <c:pt idx="1">
                  <c:v>известно, но специально не слежу за этим</c:v>
                </c:pt>
                <c:pt idx="2">
                  <c:v>что-то слышал, но ничего определенного припомнить не могу</c:v>
                </c:pt>
                <c:pt idx="3">
                  <c:v>ничего не знаю об этом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</c:v>
                </c:pt>
                <c:pt idx="1">
                  <c:v>27</c:v>
                </c:pt>
                <c:pt idx="2">
                  <c:v>29</c:v>
                </c:pt>
                <c:pt idx="3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138-4F29-81B5-C6BB260569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6018688"/>
        <c:axId val="86065536"/>
      </c:barChart>
      <c:catAx>
        <c:axId val="86018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6065536"/>
        <c:crosses val="autoZero"/>
        <c:auto val="1"/>
        <c:lblAlgn val="ctr"/>
        <c:lblOffset val="100"/>
        <c:noMultiLvlLbl val="0"/>
      </c:catAx>
      <c:valAx>
        <c:axId val="860655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6018688"/>
        <c:crosses val="autoZero"/>
        <c:crossBetween val="between"/>
      </c:valAx>
    </c:plotArea>
    <c:legend>
      <c:legendPos val="l"/>
      <c:overlay val="0"/>
    </c:legend>
    <c:plotVisOnly val="1"/>
    <c:dispBlanksAs val="gap"/>
    <c:showDLblsOverMax val="0"/>
  </c:chart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953013615600595"/>
          <c:y val="0.17294842803136146"/>
          <c:w val="0.5504698638439941"/>
          <c:h val="0.7720722216931120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'v20'!$O$41</c:f>
              <c:strCache>
                <c:ptCount val="1"/>
                <c:pt idx="0">
                  <c:v>очень эффективная</c:v>
                </c:pt>
              </c:strCache>
            </c:strRef>
          </c:tx>
          <c:spPr>
            <a:solidFill>
              <a:schemeClr val="accent2">
                <a:shade val="53000"/>
              </a:schemeClr>
            </a:solidFill>
            <a:ln w="6350" cap="flat" cmpd="sng" algn="ctr">
              <a:solidFill>
                <a:schemeClr val="lt1"/>
              </a:solidFill>
              <a:prstDash val="solid"/>
              <a:round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2">
                  <a:shade val="53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35-467B-AEAD-06D360B41B3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shade val="53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35-467B-AEAD-06D360B41B31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shade val="53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82FE-4D87-8216-966C9B7421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'v20'!$N$42:$N$48</c:f>
              <c:strCache>
                <c:ptCount val="7"/>
                <c:pt idx="0">
                  <c:v>Упрощение процедуры предоставления услуг органами власти</c:v>
                </c:pt>
                <c:pt idx="1">
                  <c:v>Информирование о возможностях противостояния коррупции</c:v>
                </c:pt>
                <c:pt idx="2">
                  <c:v>Ужесточение наказания за коррупцию</c:v>
                </c:pt>
                <c:pt idx="4">
                  <c:v>Повышение зарплат государственным и муниципальным служащим</c:v>
                </c:pt>
                <c:pt idx="5">
                  <c:v>Создание специального органа власти по борьбе с коррупцией</c:v>
                </c:pt>
                <c:pt idx="6">
                  <c:v>Регламентирование подарков должностным лицам</c:v>
                </c:pt>
              </c:strCache>
            </c:strRef>
          </c:cat>
          <c:val>
            <c:numRef>
              <c:f>'v20'!$O$42:$O$48</c:f>
              <c:numCache>
                <c:formatCode>0</c:formatCode>
                <c:ptCount val="7"/>
                <c:pt idx="0">
                  <c:v>38</c:v>
                </c:pt>
                <c:pt idx="1">
                  <c:v>29</c:v>
                </c:pt>
                <c:pt idx="2">
                  <c:v>45</c:v>
                </c:pt>
                <c:pt idx="4">
                  <c:v>10</c:v>
                </c:pt>
                <c:pt idx="5">
                  <c:v>4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C2-4286-9C10-3A9D430125CF}"/>
            </c:ext>
          </c:extLst>
        </c:ser>
        <c:ser>
          <c:idx val="1"/>
          <c:order val="1"/>
          <c:tx>
            <c:strRef>
              <c:f>'v20'!$P$41</c:f>
              <c:strCache>
                <c:ptCount val="1"/>
                <c:pt idx="0">
                  <c:v>скорее эффективная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 w="6350" cap="flat" cmpd="sng" algn="ctr">
              <a:solidFill>
                <a:schemeClr val="lt1"/>
              </a:solidFill>
              <a:prstDash val="solid"/>
              <a:round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2">
                  <a:shade val="76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8635-467B-AEAD-06D360B41B3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shade val="76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8635-467B-AEAD-06D360B41B31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shade val="76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82FE-4D87-8216-966C9B7421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'v20'!$N$42:$N$48</c:f>
              <c:strCache>
                <c:ptCount val="7"/>
                <c:pt idx="0">
                  <c:v>Упрощение процедуры предоставления услуг органами власти</c:v>
                </c:pt>
                <c:pt idx="1">
                  <c:v>Информирование о возможностях противостояния коррупции</c:v>
                </c:pt>
                <c:pt idx="2">
                  <c:v>Ужесточение наказания за коррупцию</c:v>
                </c:pt>
                <c:pt idx="4">
                  <c:v>Повышение зарплат государственным и муниципальным служащим</c:v>
                </c:pt>
                <c:pt idx="5">
                  <c:v>Создание специального органа власти по борьбе с коррупцией</c:v>
                </c:pt>
                <c:pt idx="6">
                  <c:v>Регламентирование подарков должностным лицам</c:v>
                </c:pt>
              </c:strCache>
            </c:strRef>
          </c:cat>
          <c:val>
            <c:numRef>
              <c:f>'v20'!$P$42:$P$48</c:f>
              <c:numCache>
                <c:formatCode>0</c:formatCode>
                <c:ptCount val="7"/>
                <c:pt idx="0">
                  <c:v>48</c:v>
                </c:pt>
                <c:pt idx="1">
                  <c:v>54</c:v>
                </c:pt>
                <c:pt idx="2">
                  <c:v>35</c:v>
                </c:pt>
                <c:pt idx="4">
                  <c:v>27</c:v>
                </c:pt>
                <c:pt idx="5">
                  <c:v>31</c:v>
                </c:pt>
                <c:pt idx="6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C2-4286-9C10-3A9D430125CF}"/>
            </c:ext>
          </c:extLst>
        </c:ser>
        <c:ser>
          <c:idx val="2"/>
          <c:order val="2"/>
          <c:tx>
            <c:strRef>
              <c:f>'v20'!$Q$41</c:f>
              <c:strCache>
                <c:ptCount val="1"/>
                <c:pt idx="0">
                  <c:v>скорее неэффективная</c:v>
                </c:pt>
              </c:strCache>
            </c:strRef>
          </c:tx>
          <c:spPr>
            <a:solidFill>
              <a:srgbClr val="FFD5D5"/>
            </a:solidFill>
            <a:ln w="6350" cap="flat" cmpd="sng" algn="ctr">
              <a:solidFill>
                <a:schemeClr val="lt1"/>
              </a:solidFill>
              <a:prstDash val="solid"/>
              <a:round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D5D5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8635-467B-AEAD-06D360B41B31}"/>
              </c:ext>
            </c:extLst>
          </c:dPt>
          <c:dPt>
            <c:idx val="5"/>
            <c:invertIfNegative val="0"/>
            <c:bubble3D val="0"/>
            <c:spPr>
              <a:solidFill>
                <a:srgbClr val="FFD5D5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8635-467B-AEAD-06D360B41B31}"/>
              </c:ext>
            </c:extLst>
          </c:dPt>
          <c:dPt>
            <c:idx val="6"/>
            <c:invertIfNegative val="0"/>
            <c:bubble3D val="0"/>
            <c:spPr>
              <a:solidFill>
                <a:srgbClr val="FFD5D5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82FE-4D87-8216-966C9B7421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'v20'!$N$42:$N$48</c:f>
              <c:strCache>
                <c:ptCount val="7"/>
                <c:pt idx="0">
                  <c:v>Упрощение процедуры предоставления услуг органами власти</c:v>
                </c:pt>
                <c:pt idx="1">
                  <c:v>Информирование о возможностях противостояния коррупции</c:v>
                </c:pt>
                <c:pt idx="2">
                  <c:v>Ужесточение наказания за коррупцию</c:v>
                </c:pt>
                <c:pt idx="4">
                  <c:v>Повышение зарплат государственным и муниципальным служащим</c:v>
                </c:pt>
                <c:pt idx="5">
                  <c:v>Создание специального органа власти по борьбе с коррупцией</c:v>
                </c:pt>
                <c:pt idx="6">
                  <c:v>Регламентирование подарков должностным лицам</c:v>
                </c:pt>
              </c:strCache>
            </c:strRef>
          </c:cat>
          <c:val>
            <c:numRef>
              <c:f>'v20'!$Q$42:$Q$48</c:f>
              <c:numCache>
                <c:formatCode>0</c:formatCode>
                <c:ptCount val="7"/>
                <c:pt idx="0">
                  <c:v>8</c:v>
                </c:pt>
                <c:pt idx="1">
                  <c:v>11</c:v>
                </c:pt>
                <c:pt idx="2">
                  <c:v>12</c:v>
                </c:pt>
                <c:pt idx="4">
                  <c:v>29</c:v>
                </c:pt>
                <c:pt idx="5">
                  <c:v>28</c:v>
                </c:pt>
                <c:pt idx="6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C2-4286-9C10-3A9D430125CF}"/>
            </c:ext>
          </c:extLst>
        </c:ser>
        <c:ser>
          <c:idx val="3"/>
          <c:order val="3"/>
          <c:tx>
            <c:strRef>
              <c:f>'v20'!$R$41</c:f>
              <c:strCache>
                <c:ptCount val="1"/>
                <c:pt idx="0">
                  <c:v>абсолютно неэффективная/ контрэффективная</c:v>
                </c:pt>
              </c:strCache>
            </c:strRef>
          </c:tx>
          <c:spPr>
            <a:solidFill>
              <a:srgbClr val="FF9999"/>
            </a:solidFill>
            <a:ln w="6350" cap="flat" cmpd="sng" algn="ctr">
              <a:solidFill>
                <a:schemeClr val="lt1"/>
              </a:solidFill>
              <a:prstDash val="solid"/>
              <a:round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9999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8635-467B-AEAD-06D360B41B31}"/>
              </c:ext>
            </c:extLst>
          </c:dPt>
          <c:dPt>
            <c:idx val="5"/>
            <c:invertIfNegative val="0"/>
            <c:bubble3D val="0"/>
            <c:spPr>
              <a:solidFill>
                <a:srgbClr val="FF9999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8635-467B-AEAD-06D360B41B31}"/>
              </c:ext>
            </c:extLst>
          </c:dPt>
          <c:dPt>
            <c:idx val="6"/>
            <c:invertIfNegative val="0"/>
            <c:bubble3D val="0"/>
            <c:spPr>
              <a:solidFill>
                <a:srgbClr val="FF9999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82FE-4D87-8216-966C9B7421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'v20'!$N$42:$N$48</c:f>
              <c:strCache>
                <c:ptCount val="7"/>
                <c:pt idx="0">
                  <c:v>Упрощение процедуры предоставления услуг органами власти</c:v>
                </c:pt>
                <c:pt idx="1">
                  <c:v>Информирование о возможностях противостояния коррупции</c:v>
                </c:pt>
                <c:pt idx="2">
                  <c:v>Ужесточение наказания за коррупцию</c:v>
                </c:pt>
                <c:pt idx="4">
                  <c:v>Повышение зарплат государственным и муниципальным служащим</c:v>
                </c:pt>
                <c:pt idx="5">
                  <c:v>Создание специального органа власти по борьбе с коррупцией</c:v>
                </c:pt>
                <c:pt idx="6">
                  <c:v>Регламентирование подарков должностным лицам</c:v>
                </c:pt>
              </c:strCache>
            </c:strRef>
          </c:cat>
          <c:val>
            <c:numRef>
              <c:f>'v20'!$R$42:$R$48</c:f>
              <c:numCache>
                <c:formatCode>0</c:formatCode>
                <c:ptCount val="7"/>
                <c:pt idx="0">
                  <c:v>2</c:v>
                </c:pt>
                <c:pt idx="1">
                  <c:v>5</c:v>
                </c:pt>
                <c:pt idx="2">
                  <c:v>6</c:v>
                </c:pt>
                <c:pt idx="4">
                  <c:v>32</c:v>
                </c:pt>
                <c:pt idx="5">
                  <c:v>29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C2-4286-9C10-3A9D430125CF}"/>
            </c:ext>
          </c:extLst>
        </c:ser>
        <c:ser>
          <c:idx val="4"/>
          <c:order val="4"/>
          <c:tx>
            <c:strRef>
              <c:f>'v20'!$S$41</c:f>
              <c:strCache>
                <c:ptCount val="1"/>
                <c:pt idx="0">
                  <c:v>затрудняюсь ответить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 w="6350" cap="flat" cmpd="sng" algn="ctr">
              <a:solidFill>
                <a:schemeClr val="lt1"/>
              </a:solidFill>
              <a:prstDash val="solid"/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8635-467B-AEAD-06D360B41B3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8635-467B-AEAD-06D360B41B3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8635-467B-AEAD-06D360B41B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'v20'!$N$42:$N$48</c:f>
              <c:strCache>
                <c:ptCount val="7"/>
                <c:pt idx="0">
                  <c:v>Упрощение процедуры предоставления услуг органами власти</c:v>
                </c:pt>
                <c:pt idx="1">
                  <c:v>Информирование о возможностях противостояния коррупции</c:v>
                </c:pt>
                <c:pt idx="2">
                  <c:v>Ужесточение наказания за коррупцию</c:v>
                </c:pt>
                <c:pt idx="4">
                  <c:v>Повышение зарплат государственным и муниципальным служащим</c:v>
                </c:pt>
                <c:pt idx="5">
                  <c:v>Создание специального органа власти по борьбе с коррупцией</c:v>
                </c:pt>
                <c:pt idx="6">
                  <c:v>Регламентирование подарков должностным лицам</c:v>
                </c:pt>
              </c:strCache>
            </c:strRef>
          </c:cat>
          <c:val>
            <c:numRef>
              <c:f>'v20'!$S$42:$S$48</c:f>
              <c:numCache>
                <c:formatCode>0</c:formatCode>
                <c:ptCount val="7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4">
                  <c:v>3</c:v>
                </c:pt>
                <c:pt idx="5">
                  <c:v>9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C2-4286-9C10-3A9D43012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86122496"/>
        <c:axId val="99254272"/>
      </c:barChart>
      <c:catAx>
        <c:axId val="861224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99254272"/>
        <c:crosses val="autoZero"/>
        <c:auto val="1"/>
        <c:lblAlgn val="ctr"/>
        <c:lblOffset val="100"/>
        <c:noMultiLvlLbl val="0"/>
      </c:catAx>
      <c:valAx>
        <c:axId val="99254272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8612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110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>
      <a:schemeClr val="lt1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>
  <cs:dataPoint3D>
    <cs:lnRef idx="1">
      <a:schemeClr val="lt1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1">
      <a:schemeClr val="dk1"/>
    </cs:effectRef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1">
      <a:schemeClr val="dk1"/>
    </cs:effectRef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0.65347</cdr:x>
      <cdr:y>0.54898</cdr:y>
    </cdr:from>
    <cdr:to>
      <cdr:x>0.8623</cdr:x>
      <cdr:y>0.64693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387965" y="1897469"/>
          <a:ext cx="1082703" cy="33855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dirty="0" err="1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МИКРОпредприятие</a:t>
          </a:r>
          <a:endParaRPr lang="ru-RU" sz="800" dirty="0" smtClean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 xmlns:a="http://schemas.openxmlformats.org/drawingml/2006/main">
          <a:r>
            <a:rPr lang="ru-RU" sz="8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(до 15 человек) </a:t>
          </a:r>
          <a:endParaRPr lang="ru-RU" sz="800" dirty="0"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0.85918</cdr:x>
      <cdr:y>0.09057</cdr:y>
    </cdr:from>
    <cdr:to>
      <cdr:x>0.89318</cdr:x>
      <cdr:y>0.51385</cdr:y>
    </cdr:to>
    <cdr:sp macro="" textlink="">
      <cdr:nvSpPr>
        <cdr:cNvPr id="2" name="Правая фигурная скобка 1"/>
        <cdr:cNvSpPr/>
      </cdr:nvSpPr>
      <cdr:spPr>
        <a:xfrm xmlns:a="http://schemas.openxmlformats.org/drawingml/2006/main">
          <a:off x="4735326" y="195660"/>
          <a:ext cx="187389" cy="914387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chemeClr val="accent6">
              <a:lumMod val="50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4E3835E-24B0-496B-96EE-067346D27389}" type="datetime1">
              <a:rPr lang="ru-RU" smtClean="0"/>
              <a:t>30.10.2023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EBC1D5-B3EF-4A13-8CDE-7F28DE69B96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0146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ED697-B44C-4067-9866-37A6A4B979E8}" type="datetime1">
              <a:rPr lang="ru-RU" smtClean="0"/>
              <a:pPr/>
              <a:t>30.10.2023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FD34AC2-3728-4A8B-B58F-6888FAEC3D20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86178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432AEE-EB23-43BD-A0B8-0AFC107EE731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35058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1F485D-8BCC-4B0D-A0E5-80FFB2BE445C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02397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F6C8E9-0557-49D4-9F8D-A40C7C608302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6206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 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3551D9-AF45-4176-A3F3-057CF81DD822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3483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79BD419-8CEF-49C9-B21A-90C3E1D54888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45618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BA852A-8343-4181-A239-EFD6593733E7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32641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F3656E-2069-40A4-977E-DBE49A3998E7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53328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9139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FE8A79-2272-47AD-B9EF-C0905B3E57D0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6" name="Полилиния: Фигура 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25882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7" name="Полилиния: Фигура 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52396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96995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21BB0F-4C4E-497D-94B6-E154B2161097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01594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A3A76F-CD19-498E-A7D3-9E197F98EA0B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79547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768A8C-D119-4247-8FD8-338347460D14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39420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5E20A7-7FE6-496B-A6C6-45FCB82D1E9B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32131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5068B55-532C-4290-9FD4-8548822C384E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4475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4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hart" Target="../charts/chart8.xml"/><Relationship Id="rId7" Type="http://schemas.openxmlformats.org/officeDocument/2006/relationships/image" Target="../media/image3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chart" Target="../charts/char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6"/>
          <p:cNvSpPr txBox="1"/>
          <p:nvPr/>
        </p:nvSpPr>
        <p:spPr>
          <a:xfrm>
            <a:off x="226720" y="232914"/>
            <a:ext cx="11625974" cy="5539978"/>
          </a:xfrm>
          <a:prstGeom prst="rect">
            <a:avLst/>
          </a:prstGeom>
          <a:noFill/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0" tIns="0" rIns="0" bIns="0" rtlCol="0">
            <a:spAutoFit/>
          </a:bodyPr>
          <a:lstStyle/>
          <a:p>
            <a:pPr algn="ctr">
              <a:tabLst>
                <a:tab pos="347663" algn="l"/>
              </a:tabLst>
            </a:pP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endParaRPr lang="ru-RU" sz="3600" b="1" dirty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r>
              <a:rPr lang="ru-RU" sz="3600" b="1" dirty="0" smtClean="0">
                <a:solidFill>
                  <a:schemeClr val="accent1"/>
                </a:solidFill>
                <a:latin typeface="+mj-lt"/>
              </a:rPr>
              <a:t>О </a:t>
            </a:r>
            <a:r>
              <a:rPr lang="ru-RU" sz="3600" b="1" dirty="0">
                <a:solidFill>
                  <a:schemeClr val="accent1"/>
                </a:solidFill>
                <a:latin typeface="+mj-lt"/>
              </a:rPr>
              <a:t>результатах социологического </a:t>
            </a: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r>
              <a:rPr lang="ru-RU" sz="3600" b="1" dirty="0" smtClean="0">
                <a:solidFill>
                  <a:schemeClr val="accent1"/>
                </a:solidFill>
                <a:latin typeface="+mj-lt"/>
              </a:rPr>
              <a:t>исследования по </a:t>
            </a:r>
            <a:r>
              <a:rPr lang="ru-RU" sz="3600" b="1" dirty="0">
                <a:solidFill>
                  <a:schemeClr val="accent1"/>
                </a:solidFill>
                <a:latin typeface="+mj-lt"/>
              </a:rPr>
              <a:t>оценке уровня коррупции </a:t>
            </a: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r>
              <a:rPr lang="ru-RU" sz="3600" b="1" dirty="0" smtClean="0">
                <a:solidFill>
                  <a:schemeClr val="accent1"/>
                </a:solidFill>
                <a:latin typeface="+mj-lt"/>
              </a:rPr>
              <a:t>в </a:t>
            </a:r>
            <a:r>
              <a:rPr lang="ru-RU" sz="3600" b="1" dirty="0">
                <a:solidFill>
                  <a:schemeClr val="accent1"/>
                </a:solidFill>
                <a:latin typeface="+mj-lt"/>
              </a:rPr>
              <a:t>Новосибирской области в </a:t>
            </a:r>
            <a:r>
              <a:rPr lang="ru-RU" sz="3600" b="1" dirty="0" smtClean="0">
                <a:solidFill>
                  <a:schemeClr val="accent1"/>
                </a:solidFill>
                <a:latin typeface="+mj-lt"/>
              </a:rPr>
              <a:t>20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</a:rPr>
              <a:t>20</a:t>
            </a:r>
            <a:r>
              <a:rPr lang="ru-RU" sz="3600" b="1" dirty="0" smtClean="0">
                <a:solidFill>
                  <a:schemeClr val="accent1"/>
                </a:solidFill>
                <a:latin typeface="+mj-lt"/>
              </a:rPr>
              <a:t> году</a:t>
            </a:r>
          </a:p>
          <a:p>
            <a:pPr algn="ctr">
              <a:tabLst>
                <a:tab pos="347663" algn="l"/>
              </a:tabLst>
            </a:pP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endParaRPr lang="ru-RU" sz="3600" b="1" dirty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endParaRPr lang="ru-RU" sz="3600" b="1" dirty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endParaRPr lang="ru-RU" sz="3600" b="1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050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109"/>
          <p:cNvSpPr txBox="1"/>
          <p:nvPr/>
        </p:nvSpPr>
        <p:spPr>
          <a:xfrm>
            <a:off x="591816" y="668229"/>
            <a:ext cx="5162275" cy="1538883"/>
          </a:xfrm>
          <a:prstGeom prst="rect">
            <a:avLst/>
          </a:prstGeo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16200000" scaled="1"/>
          </a:gradFill>
        </p:spPr>
        <p:txBody>
          <a:bodyPr wrap="square" lIns="0" tIns="0" rIns="0" bIns="0" rtlCol="0">
            <a:spAutoFit/>
          </a:bodyPr>
          <a:lstStyle/>
          <a:p>
            <a:pPr algn="just" rtl="0">
              <a:tabLst>
                <a:tab pos="347663" algn="l"/>
              </a:tabLst>
            </a:pPr>
            <a:r>
              <a:rPr lang="ru-RU" sz="2000" b="1" dirty="0" smtClean="0">
                <a:solidFill>
                  <a:srgbClr val="30353F"/>
                </a:solidFill>
                <a:latin typeface="Cambria" panose="02040503050406030204" pitchFamily="18" charset="0"/>
              </a:rPr>
              <a:t>БЫТОВАЯ КОРРУПЦИЯ </a:t>
            </a:r>
            <a:r>
              <a:rPr lang="ru-RU" sz="2000" dirty="0">
                <a:solidFill>
                  <a:srgbClr val="30353F"/>
                </a:solidFill>
                <a:latin typeface="Cambria" panose="02040503050406030204" pitchFamily="18" charset="0"/>
              </a:rPr>
              <a:t>–</a:t>
            </a:r>
            <a:r>
              <a:rPr lang="ru-RU" sz="2000" dirty="0" smtClean="0">
                <a:solidFill>
                  <a:srgbClr val="30353F"/>
                </a:solidFill>
                <a:latin typeface="Cambria" panose="020405030504060302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Cambria" panose="02040503050406030204" pitchFamily="18" charset="0"/>
              </a:rPr>
              <a:t>коррупция, возникающая при взаимодействии граждан и представителей органов власти, в том числе при предоставлении государственных (муниципальных) </a:t>
            </a:r>
            <a:r>
              <a:rPr lang="ru-RU" sz="2000" dirty="0" smtClean="0">
                <a:solidFill>
                  <a:prstClr val="black"/>
                </a:solidFill>
                <a:latin typeface="Cambria" panose="02040503050406030204" pitchFamily="18" charset="0"/>
              </a:rPr>
              <a:t>услуг</a:t>
            </a:r>
            <a:endParaRPr lang="ru-RU" sz="2000" b="1" dirty="0">
              <a:solidFill>
                <a:srgbClr val="30353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Прямоугольник 2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535722" y="2612283"/>
            <a:ext cx="5274462" cy="33825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300"/>
              </a:spcBef>
            </a:pP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МЕТОД </a:t>
            </a:r>
            <a:r>
              <a:rPr lang="ru-RU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СБОРА ИНФОРМАЦИИ: </a:t>
            </a:r>
            <a:r>
              <a:rPr lang="ru-RU" sz="1200" dirty="0">
                <a:solidFill>
                  <a:schemeClr val="tx1"/>
                </a:solidFill>
                <a:latin typeface="Cambria" panose="02040503050406030204" pitchFamily="18" charset="0"/>
              </a:rPr>
              <a:t>индивидуальное формализованное интервью по принципу «лицом к лицу» по месту жительства 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(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квартирный опрос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). </a:t>
            </a:r>
          </a:p>
          <a:p>
            <a:pPr algn="just">
              <a:spcBef>
                <a:spcPts val="300"/>
              </a:spcBef>
            </a:pPr>
            <a:endParaRPr lang="ru-RU" sz="12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>
              <a:spcBef>
                <a:spcPts val="300"/>
              </a:spcBef>
            </a:pP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ИНФОРМАЦИОННАЯ </a:t>
            </a:r>
            <a:r>
              <a:rPr lang="ru-RU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БАЗА: 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граждане РФ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, проживающие на территории Новосибирской области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более 2 лет 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(за исключением граждан РФ, находящихся в местах лишения свободы и граждан РФ, не имеющих определенного места жительства)</a:t>
            </a:r>
          </a:p>
          <a:p>
            <a:pPr algn="just">
              <a:spcBef>
                <a:spcPts val="300"/>
              </a:spcBef>
            </a:pPr>
            <a:endParaRPr lang="ru-RU" sz="12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>
              <a:spcBef>
                <a:spcPts val="300"/>
              </a:spcBef>
            </a:pPr>
            <a:r>
              <a:rPr lang="ru-RU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ОБЪЕМ ВЫБОРОЧНОЙ СОВОКУПНОСТИ: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600 жителей 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новосибирской области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старше 18 лет.</a:t>
            </a:r>
          </a:p>
          <a:p>
            <a:pPr algn="just">
              <a:spcBef>
                <a:spcPts val="300"/>
              </a:spcBef>
            </a:pPr>
            <a:endParaRPr lang="ru-RU" sz="12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>
              <a:spcBef>
                <a:spcPts val="300"/>
              </a:spcBef>
            </a:pP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ТИП </a:t>
            </a:r>
            <a:r>
              <a:rPr lang="ru-RU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ВЫБОРОЧНОЙ СОВОКУПНОСТИ: </a:t>
            </a:r>
            <a:r>
              <a:rPr lang="ru-RU" sz="1200" dirty="0">
                <a:solidFill>
                  <a:schemeClr val="tx1"/>
                </a:solidFill>
                <a:latin typeface="Cambria" panose="02040503050406030204" pitchFamily="18" charset="0"/>
              </a:rPr>
              <a:t>многоступенчатая стратифицированная с организацией ступеней по территориальному 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признаку. Выборка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репрезентирует жителей Новосибирской области по полу, возрасту и типу поселений. </a:t>
            </a:r>
            <a:endParaRPr lang="ru-RU" sz="1200" b="1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>
              <a:spcBef>
                <a:spcPts val="300"/>
              </a:spcBef>
            </a:pPr>
            <a:endParaRPr lang="ru-RU" sz="1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4646390"/>
              </p:ext>
            </p:extLst>
          </p:nvPr>
        </p:nvGraphicFramePr>
        <p:xfrm>
          <a:off x="6312733" y="1258174"/>
          <a:ext cx="460851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9968737" y="1770021"/>
            <a:ext cx="1183513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городской округ  </a:t>
            </a:r>
            <a:r>
              <a:rPr lang="ru-RU" sz="1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НОВОСИБИРСК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74625" y="1328137"/>
            <a:ext cx="178194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ГОРОДСКОЕ НАСЕЛЕНИЕ в муниципальных </a:t>
            </a:r>
            <a:r>
              <a:rPr lang="ru-RU" sz="1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районах</a:t>
            </a:r>
            <a:r>
              <a:rPr lang="ru-RU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46231" y="2426271"/>
            <a:ext cx="178194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СЕЛЬСКОЕ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НАСЕЛЕНИЕ в муниципальных </a:t>
            </a:r>
            <a:r>
              <a:rPr lang="ru-RU" sz="1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районах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27448" y="3373107"/>
            <a:ext cx="158417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городские округа БЕРДСК, </a:t>
            </a:r>
            <a:r>
              <a:rPr lang="ru-RU" sz="1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ИСКИТИМ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967094" y="668229"/>
            <a:ext cx="4513811" cy="31507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latin typeface="Cambria" panose="02040503050406030204" pitchFamily="18" charset="0"/>
              </a:rPr>
              <a:t>Х</a:t>
            </a:r>
            <a:r>
              <a:rPr lang="ru-RU" sz="1600" dirty="0" smtClean="0">
                <a:latin typeface="Cambria" panose="02040503050406030204" pitchFamily="18" charset="0"/>
              </a:rPr>
              <a:t>арактеристики выборочной совокупности</a:t>
            </a:r>
            <a:endParaRPr lang="ru-RU" sz="1600" dirty="0">
              <a:latin typeface="Cambria" panose="020405030504060302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3141886"/>
              </p:ext>
            </p:extLst>
          </p:nvPr>
        </p:nvGraphicFramePr>
        <p:xfrm>
          <a:off x="6246231" y="4064441"/>
          <a:ext cx="1997968" cy="1679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5288942"/>
              </p:ext>
            </p:extLst>
          </p:nvPr>
        </p:nvGraphicFramePr>
        <p:xfrm>
          <a:off x="8244199" y="4479236"/>
          <a:ext cx="3719201" cy="1515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28E537-E56B-49CA-B596-52598082FBE8}" type="slidenum">
              <a:rPr lang="ru-RU" noProof="0" smtClean="0"/>
              <a:t>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8763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109"/>
          <p:cNvSpPr txBox="1"/>
          <p:nvPr/>
        </p:nvSpPr>
        <p:spPr>
          <a:xfrm>
            <a:off x="453232" y="229757"/>
            <a:ext cx="5941598" cy="923330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16200000" scaled="1"/>
          </a:gradFill>
        </p:spPr>
        <p:txBody>
          <a:bodyPr wrap="square" lIns="0" tIns="0" rIns="0" bIns="0" rtlCol="0">
            <a:spAutoFit/>
          </a:bodyPr>
          <a:lstStyle/>
          <a:p>
            <a:pPr lvl="0">
              <a:spcBef>
                <a:spcPts val="600"/>
              </a:spcBef>
              <a:buClr>
                <a:srgbClr val="AD0101"/>
              </a:buClr>
              <a:buSzPct val="76000"/>
            </a:pPr>
            <a:r>
              <a:rPr lang="ru-RU" sz="2000" b="1" dirty="0" smtClean="0">
                <a:solidFill>
                  <a:srgbClr val="30353F"/>
                </a:solidFill>
                <a:latin typeface="Cambria" panose="02040503050406030204" pitchFamily="18" charset="0"/>
              </a:rPr>
              <a:t>ДЕЛОВАЯ КОРРУПЦИЯ </a:t>
            </a:r>
            <a:r>
              <a:rPr lang="ru-RU" sz="2000" dirty="0" smtClean="0">
                <a:solidFill>
                  <a:srgbClr val="30353F"/>
                </a:solidFill>
                <a:latin typeface="Cambria" panose="02040503050406030204" pitchFamily="18" charset="0"/>
              </a:rPr>
              <a:t>– </a:t>
            </a:r>
            <a:r>
              <a:rPr lang="ru-RU" sz="2000" dirty="0">
                <a:solidFill>
                  <a:prstClr val="black"/>
                </a:solidFill>
                <a:latin typeface="Cambria" panose="02040503050406030204" pitchFamily="18" charset="0"/>
              </a:rPr>
              <a:t>коррупция, возникающая при взаимодействии  органов власти и представителей </a:t>
            </a:r>
            <a:r>
              <a:rPr lang="ru-RU" sz="2000" dirty="0" smtClean="0">
                <a:solidFill>
                  <a:prstClr val="black"/>
                </a:solidFill>
                <a:latin typeface="Cambria" panose="02040503050406030204" pitchFamily="18" charset="0"/>
              </a:rPr>
              <a:t>бизнеса</a:t>
            </a:r>
            <a:endParaRPr lang="ru-RU" sz="2000" b="1" dirty="0">
              <a:solidFill>
                <a:srgbClr val="30353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Прямоугольник 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348459" y="1275041"/>
            <a:ext cx="5859610" cy="2287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Bef>
                <a:spcPts val="600"/>
              </a:spcBef>
            </a:pP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МЕТОД СБОРА ИНФОРМАЦИИ: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индивидуальное заполнение респондентами 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электронной анкеты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в Интернете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после получения рассылки-приглашения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</a:p>
          <a:p>
            <a:pPr lvl="0" algn="just">
              <a:spcBef>
                <a:spcPts val="600"/>
              </a:spcBef>
            </a:pP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ИНФОРМАЦИОННАЯ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БАЗА: 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хозяйствующие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субъекты (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юридические лица и индивидуальные предприниматели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), ведущие бизнес на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территории Новосибирской области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</a:p>
          <a:p>
            <a:pPr lvl="0" algn="just">
              <a:spcBef>
                <a:spcPts val="600"/>
              </a:spcBef>
            </a:pP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ОБЪЕМ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ВЫБОРОЧНОЙ СОВОКУПНОСТИ: 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301 представитель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бизнеса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(юридического лица или индивидуального предпринимателя) Новосибирской области старше 18 лет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</a:p>
          <a:p>
            <a:pPr lvl="0" algn="just">
              <a:spcBef>
                <a:spcPts val="600"/>
              </a:spcBef>
            </a:pP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ТИП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ВЫБОРОЧНОЙ СОВОКУПНОСТИ: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квотная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выборка 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по размеру хозяйствующего субъекта и видам экономической деятельности.</a:t>
            </a:r>
            <a:endParaRPr lang="ru-RU" sz="12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71193"/>
              </p:ext>
            </p:extLst>
          </p:nvPr>
        </p:nvGraphicFramePr>
        <p:xfrm>
          <a:off x="649972" y="3417998"/>
          <a:ext cx="518457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6581590" y="450662"/>
            <a:ext cx="4513811" cy="7024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latin typeface="Cambria" panose="02040503050406030204" pitchFamily="18" charset="0"/>
              </a:rPr>
              <a:t>По видам экономической деятельности</a:t>
            </a:r>
            <a:endParaRPr lang="ru-RU" sz="1600" dirty="0">
              <a:latin typeface="Cambria" panose="0204050305040603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5744" y="4216184"/>
            <a:ext cx="130969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КРУПНОЕ предприятие </a:t>
            </a:r>
          </a:p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(свыше 251 человек) </a:t>
            </a:r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44496" y="4288772"/>
            <a:ext cx="1251827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СРЕДНЕЕ предприятие</a:t>
            </a:r>
          </a:p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(от 101 до 250 человек)</a:t>
            </a:r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2976" y="5146190"/>
            <a:ext cx="1440160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МАЛОЕ предприятие</a:t>
            </a:r>
          </a:p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(от 16 до 100 человек)</a:t>
            </a:r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811294360"/>
              </p:ext>
            </p:extLst>
          </p:nvPr>
        </p:nvGraphicFramePr>
        <p:xfrm>
          <a:off x="6581590" y="714895"/>
          <a:ext cx="5189232" cy="5993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448887" y="3683036"/>
            <a:ext cx="4513811" cy="7024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latin typeface="Cambria" panose="02040503050406030204" pitchFamily="18" charset="0"/>
              </a:rPr>
              <a:t>По размеру хозяйствующих субъектов</a:t>
            </a:r>
          </a:p>
          <a:p>
            <a:endParaRPr lang="ru-RU" sz="1600" dirty="0">
              <a:latin typeface="Cambria" panose="020405030504060302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28E537-E56B-49CA-B596-52598082FBE8}" type="slidenum">
              <a:rPr lang="ru-RU" noProof="0" smtClean="0"/>
              <a:t>3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8523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0BE4D79-A5CF-448A-89B2-C290775B1B68}" type="slidenum">
              <a:rPr lang="ru-RU" smtClean="0"/>
              <a:t>4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73576" y="493206"/>
            <a:ext cx="10956175" cy="561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1600" b="1" dirty="0" smtClean="0">
                <a:latin typeface="Cambria" panose="02040503050406030204" pitchFamily="18" charset="0"/>
                <a:ea typeface="Times New Roman" panose="02020603050405020304" pitchFamily="18" charset="0"/>
              </a:rPr>
              <a:t>МЕТОДИКА ПРОВЕДЕНИЯ СОЦИОЛОГИЧЕСКИХ ИССЛЕДОВАНИЙ В ЦЕЛЯХ ОЦЕНКИ УРОВНЯ КОРРУПЦИИ В СУБЪЕКТАХ РОССИЙСКОЙ ФЕДЕРАЦИИ. Аналитические направления:</a:t>
            </a:r>
            <a:endParaRPr lang="ru-RU" sz="1600" dirty="0"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Cambria" panose="02040503050406030204" pitchFamily="18" charset="0"/>
                <a:ea typeface="Times New Roman" panose="02020603050405020304" pitchFamily="18" charset="0"/>
              </a:rPr>
              <a:t>мотивация </a:t>
            </a:r>
            <a:r>
              <a:rPr lang="ru-RU" sz="1600" b="1" dirty="0">
                <a:latin typeface="Cambria" panose="02040503050406030204" pitchFamily="18" charset="0"/>
                <a:ea typeface="Times New Roman" panose="02020603050405020304" pitchFamily="18" charset="0"/>
              </a:rPr>
              <a:t>и алгоритмы поведения </a:t>
            </a:r>
            <a:r>
              <a:rPr lang="ru-RU" sz="1600" dirty="0">
                <a:latin typeface="Cambria" panose="02040503050406030204" pitchFamily="18" charset="0"/>
                <a:ea typeface="Times New Roman" panose="02020603050405020304" pitchFamily="18" charset="0"/>
              </a:rPr>
              <a:t>участников коррупционных ситуаций, в том числе цели и формы оказания коррупционного влияния на должностных лиц посредством выплат коррупционных вознаграждений (в том числе неформальных платежей или взяток);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mbria" panose="02040503050406030204" pitchFamily="18" charset="0"/>
                <a:ea typeface="Times New Roman" panose="02020603050405020304" pitchFamily="18" charset="0"/>
              </a:rPr>
              <a:t>уровень распространенности и </a:t>
            </a:r>
            <a:r>
              <a:rPr lang="ru-RU" sz="1600" b="1" dirty="0" err="1">
                <a:latin typeface="Cambria" panose="02040503050406030204" pitchFamily="18" charset="0"/>
                <a:ea typeface="Times New Roman" panose="02020603050405020304" pitchFamily="18" charset="0"/>
              </a:rPr>
              <a:t>укорененности</a:t>
            </a:r>
            <a:r>
              <a:rPr lang="ru-RU" sz="1600" b="1" dirty="0">
                <a:latin typeface="Cambria" panose="02040503050406030204" pitchFamily="18" charset="0"/>
                <a:ea typeface="Times New Roman" panose="02020603050405020304" pitchFamily="18" charset="0"/>
              </a:rPr>
              <a:t> коррупции </a:t>
            </a:r>
            <a:r>
              <a:rPr lang="ru-RU" sz="1600" dirty="0">
                <a:latin typeface="Cambria" panose="02040503050406030204" pitchFamily="18" charset="0"/>
                <a:ea typeface="Times New Roman" panose="02020603050405020304" pitchFamily="18" charset="0"/>
              </a:rPr>
              <a:t>на основе наблюдений и оценок граждан и представителей бизнеса;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mbria" panose="02040503050406030204" pitchFamily="18" charset="0"/>
                <a:ea typeface="Times New Roman" panose="02020603050405020304" pitchFamily="18" charset="0"/>
              </a:rPr>
              <a:t>отношение</a:t>
            </a:r>
            <a:r>
              <a:rPr lang="ru-RU" sz="1600" dirty="0">
                <a:latin typeface="Cambria" panose="02040503050406030204" pitchFamily="18" charset="0"/>
                <a:ea typeface="Times New Roman" panose="02020603050405020304" pitchFamily="18" charset="0"/>
              </a:rPr>
              <a:t> представителей различных социальных слоев населения и представителей бизнеса </a:t>
            </a:r>
            <a:r>
              <a:rPr lang="ru-RU" sz="1600" b="1" dirty="0">
                <a:latin typeface="Cambria" panose="02040503050406030204" pitchFamily="18" charset="0"/>
                <a:ea typeface="Times New Roman" panose="02020603050405020304" pitchFamily="18" charset="0"/>
              </a:rPr>
              <a:t>к коррупции как к явлению;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mbria" panose="02040503050406030204" pitchFamily="18" charset="0"/>
                <a:ea typeface="Times New Roman" panose="02020603050405020304" pitchFamily="18" charset="0"/>
              </a:rPr>
              <a:t>мнения граждан и представителей бизнеса об интенсивности коррупции </a:t>
            </a:r>
            <a:r>
              <a:rPr lang="ru-RU" sz="1600" dirty="0">
                <a:latin typeface="Cambria" panose="02040503050406030204" pitchFamily="18" charset="0"/>
                <a:ea typeface="Times New Roman" panose="02020603050405020304" pitchFamily="18" charset="0"/>
              </a:rPr>
              <a:t>в различных ситуациях (обстоятельствах) их взаимодействия с представителями органов власти, а также о причинах возникновения коррупционных ситуаций (их инициаторах);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latin typeface="Cambria" panose="02040503050406030204" pitchFamily="18" charset="0"/>
                <a:ea typeface="Times New Roman" panose="02020603050405020304" pitchFamily="18" charset="0"/>
              </a:rPr>
              <a:t>особенности коррупционного поведения в различных ситуациях (обстоятельствах) взаимодействия граждан и представителей бизнеса с представителями органов власти, в том числе </a:t>
            </a:r>
            <a:r>
              <a:rPr lang="ru-RU" sz="1600" b="1" dirty="0">
                <a:latin typeface="Cambria" panose="02040503050406030204" pitchFamily="18" charset="0"/>
                <a:ea typeface="Times New Roman" panose="02020603050405020304" pitchFamily="18" charset="0"/>
              </a:rPr>
              <a:t>оценка коррупции как фактора ограничения доступности государственных (муниципальных) услуг, </a:t>
            </a:r>
            <a:r>
              <a:rPr lang="ru-RU" sz="1600" dirty="0">
                <a:latin typeface="Cambria" panose="02040503050406030204" pitchFamily="18" charset="0"/>
                <a:ea typeface="Times New Roman" panose="02020603050405020304" pitchFamily="18" charset="0"/>
              </a:rPr>
              <a:t>а также при осуществлении государственных (муниципальных) закупок;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mbria" panose="02040503050406030204" pitchFamily="18" charset="0"/>
                <a:ea typeface="Times New Roman" panose="02020603050405020304" pitchFamily="18" charset="0"/>
              </a:rPr>
              <a:t>анализ мнений граждан и представителей бизнеса о динамике коррупции</a:t>
            </a:r>
            <a:r>
              <a:rPr lang="ru-RU" sz="1600" dirty="0">
                <a:latin typeface="Cambria" panose="02040503050406030204" pitchFamily="18" charset="0"/>
                <a:ea typeface="Times New Roman" panose="02020603050405020304" pitchFamily="18" charset="0"/>
              </a:rPr>
              <a:t> и эффективности принимаемых антикоррупционных мер, в том числе субъективная оценка динамики коррупции, степени осведомленности о принимаемых антикоррупционных мерах, эффективности антикоррупционной политики.</a:t>
            </a:r>
          </a:p>
        </p:txBody>
      </p:sp>
    </p:spTree>
    <p:extLst>
      <p:ext uri="{BB962C8B-B14F-4D97-AF65-F5344CB8AC3E}">
        <p14:creationId xmlns:p14="http://schemas.microsoft.com/office/powerpoint/2010/main" val="340064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10418" y="358274"/>
            <a:ext cx="8229600" cy="35719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Cambria" panose="02040503050406030204" pitchFamily="18" charset="0"/>
              </a:rPr>
              <a:t>БЫТОВАЯ КОРРУПЦИЯ. Субъективная оценка уровня </a:t>
            </a:r>
            <a:r>
              <a:rPr lang="ru-RU" sz="1800" b="1" dirty="0" err="1" smtClean="0">
                <a:latin typeface="Cambria" panose="02040503050406030204" pitchFamily="18" charset="0"/>
              </a:rPr>
              <a:t>укорененности</a:t>
            </a:r>
            <a:endParaRPr lang="ru-RU" sz="1800" b="1" dirty="0">
              <a:latin typeface="Cambria" panose="0204050305040603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77060" y="836468"/>
            <a:ext cx="865822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ЧАСТО </a:t>
            </a:r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ВАШЕМ ГОРОДЕ (ПОСЕЛКЕ, СЕЛЕ) ТАКИМ ЛЮДЯМ, КАК ВЫ, </a:t>
            </a:r>
            <a:r>
              <a:rPr lang="ru-RU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ПРИХОДИТСЯ СТАЛКИВАТЬСЯ СО ВЗЯТОЧНИЧЕСТВОМ, КОРРУПЦИЕЙ </a:t>
            </a:r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ПЕРЕЧИСЛЕННЫХ НИЖЕ СИТУАЦИЯХ, </a:t>
            </a:r>
            <a:r>
              <a:rPr lang="ru-RU" sz="11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ОБСТОЯТЕЛЬСТВАХ, </a:t>
            </a:r>
            <a:r>
              <a:rPr lang="ru-RU" sz="1100" i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 от опрошенных </a:t>
            </a:r>
            <a:endParaRPr lang="ru-RU" sz="1100" i="1" dirty="0">
              <a:latin typeface="Cambria" panose="020405030504060302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2489298"/>
              </p:ext>
            </p:extLst>
          </p:nvPr>
        </p:nvGraphicFramePr>
        <p:xfrm>
          <a:off x="1926997" y="1267355"/>
          <a:ext cx="9066661" cy="5209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868808" y="1733306"/>
            <a:ext cx="3859948" cy="1425905"/>
          </a:xfrm>
          <a:prstGeom prst="rect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51F8D54-5195-4686-B421-E1F7E4D42652}"/>
              </a:ext>
              <a:ext uri="{C183D7F6-B498-43B3-948B-1728B52AA6E4}">
                <adec:decorative xmlns:lc="http://schemas.openxmlformats.org/drawingml/2006/lockedCanvas"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066251" y="3645853"/>
            <a:ext cx="880024" cy="859171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1203765" y="3725342"/>
            <a:ext cx="604995" cy="628939"/>
            <a:chOff x="10584509" y="698079"/>
            <a:chExt cx="481053" cy="475600"/>
          </a:xfrm>
        </p:grpSpPr>
        <p:sp>
          <p:nvSpPr>
            <p:cNvPr id="9" name="Freeform 283"/>
            <p:cNvSpPr>
              <a:spLocks/>
            </p:cNvSpPr>
            <p:nvPr/>
          </p:nvSpPr>
          <p:spPr bwMode="auto">
            <a:xfrm>
              <a:off x="10584509" y="780982"/>
              <a:ext cx="481053" cy="145080"/>
            </a:xfrm>
            <a:custGeom>
              <a:avLst/>
              <a:gdLst>
                <a:gd name="T0" fmla="*/ 0 w 441"/>
                <a:gd name="T1" fmla="*/ 133 h 133"/>
                <a:gd name="T2" fmla="*/ 0 w 441"/>
                <a:gd name="T3" fmla="*/ 0 h 133"/>
                <a:gd name="T4" fmla="*/ 441 w 441"/>
                <a:gd name="T5" fmla="*/ 0 h 133"/>
                <a:gd name="T6" fmla="*/ 441 w 441"/>
                <a:gd name="T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1" h="133">
                  <a:moveTo>
                    <a:pt x="0" y="133"/>
                  </a:moveTo>
                  <a:lnTo>
                    <a:pt x="0" y="0"/>
                  </a:lnTo>
                  <a:lnTo>
                    <a:pt x="441" y="0"/>
                  </a:lnTo>
                  <a:lnTo>
                    <a:pt x="441" y="133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284"/>
            <p:cNvSpPr>
              <a:spLocks/>
            </p:cNvSpPr>
            <p:nvPr/>
          </p:nvSpPr>
          <p:spPr bwMode="auto">
            <a:xfrm>
              <a:off x="10625960" y="926062"/>
              <a:ext cx="398151" cy="247617"/>
            </a:xfrm>
            <a:custGeom>
              <a:avLst/>
              <a:gdLst>
                <a:gd name="T0" fmla="*/ 365 w 365"/>
                <a:gd name="T1" fmla="*/ 0 h 227"/>
                <a:gd name="T2" fmla="*/ 365 w 365"/>
                <a:gd name="T3" fmla="*/ 227 h 227"/>
                <a:gd name="T4" fmla="*/ 0 w 365"/>
                <a:gd name="T5" fmla="*/ 227 h 227"/>
                <a:gd name="T6" fmla="*/ 0 w 365"/>
                <a:gd name="T7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227">
                  <a:moveTo>
                    <a:pt x="365" y="0"/>
                  </a:moveTo>
                  <a:lnTo>
                    <a:pt x="365" y="227"/>
                  </a:lnTo>
                  <a:lnTo>
                    <a:pt x="0" y="227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Line 285"/>
            <p:cNvSpPr>
              <a:spLocks noChangeShapeType="1"/>
            </p:cNvSpPr>
            <p:nvPr/>
          </p:nvSpPr>
          <p:spPr bwMode="auto">
            <a:xfrm flipV="1">
              <a:off x="10793947" y="780982"/>
              <a:ext cx="0" cy="39269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Line 286"/>
            <p:cNvSpPr>
              <a:spLocks noChangeShapeType="1"/>
            </p:cNvSpPr>
            <p:nvPr/>
          </p:nvSpPr>
          <p:spPr bwMode="auto">
            <a:xfrm>
              <a:off x="10856124" y="780982"/>
              <a:ext cx="0" cy="39269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Oval 287"/>
            <p:cNvSpPr>
              <a:spLocks noChangeArrowheads="1"/>
            </p:cNvSpPr>
            <p:nvPr/>
          </p:nvSpPr>
          <p:spPr bwMode="auto">
            <a:xfrm>
              <a:off x="10835398" y="698079"/>
              <a:ext cx="83993" cy="82903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Oval 288"/>
            <p:cNvSpPr>
              <a:spLocks noChangeArrowheads="1"/>
            </p:cNvSpPr>
            <p:nvPr/>
          </p:nvSpPr>
          <p:spPr bwMode="auto">
            <a:xfrm>
              <a:off x="10730679" y="698079"/>
              <a:ext cx="83993" cy="82903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Line 289"/>
            <p:cNvSpPr>
              <a:spLocks noChangeShapeType="1"/>
            </p:cNvSpPr>
            <p:nvPr/>
          </p:nvSpPr>
          <p:spPr bwMode="auto">
            <a:xfrm flipH="1">
              <a:off x="10584509" y="926062"/>
              <a:ext cx="20943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Line 290"/>
            <p:cNvSpPr>
              <a:spLocks noChangeShapeType="1"/>
            </p:cNvSpPr>
            <p:nvPr/>
          </p:nvSpPr>
          <p:spPr bwMode="auto">
            <a:xfrm flipH="1">
              <a:off x="10856124" y="926062"/>
              <a:ext cx="20943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617567" y="4832476"/>
            <a:ext cx="1883026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latin typeface="Cambria" panose="02040503050406030204" pitchFamily="18" charset="0"/>
                <a:cs typeface="Calibri" panose="020F0502020204030204" pitchFamily="34" charset="0"/>
              </a:rPr>
              <a:t>Наиболее </a:t>
            </a:r>
            <a:r>
              <a:rPr lang="ru-RU" sz="14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используемый</a:t>
            </a:r>
          </a:p>
          <a:p>
            <a:pPr algn="ctr"/>
            <a:r>
              <a:rPr lang="ru-RU" sz="14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формат </a:t>
            </a:r>
            <a:r>
              <a:rPr lang="ru-RU" sz="1400" b="1" dirty="0">
                <a:latin typeface="Cambria" panose="02040503050406030204" pitchFamily="18" charset="0"/>
                <a:cs typeface="Calibri" panose="020F0502020204030204" pitchFamily="34" charset="0"/>
              </a:rPr>
              <a:t>– </a:t>
            </a:r>
            <a:r>
              <a:rPr lang="ru-RU" sz="14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ПОДАРКИ</a:t>
            </a:r>
            <a:endParaRPr lang="ru-RU" sz="1400" b="1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28E537-E56B-49CA-B596-52598082FBE8}" type="slidenum">
              <a:rPr lang="ru-RU" noProof="0" smtClean="0"/>
              <a:t>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7333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18197" y="141316"/>
            <a:ext cx="11425532" cy="614496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Cambria" panose="02040503050406030204" pitchFamily="18" charset="0"/>
              </a:rPr>
              <a:t>БЫТОВАЯ КОРРУПЦИЯ. Мотивация участников коррупционных ситуаций. </a:t>
            </a:r>
            <a:br>
              <a:rPr lang="ru-RU" sz="1800" b="1" dirty="0" smtClean="0">
                <a:latin typeface="Cambria" panose="02040503050406030204" pitchFamily="18" charset="0"/>
              </a:rPr>
            </a:br>
            <a:r>
              <a:rPr lang="ru-RU" sz="1800" b="1" dirty="0" smtClean="0">
                <a:latin typeface="Cambria" panose="02040503050406030204" pitchFamily="18" charset="0"/>
              </a:rPr>
              <a:t>Отношение к участникам коррупционных сделок. </a:t>
            </a:r>
            <a:endParaRPr lang="ru-RU" sz="1800" b="1" dirty="0">
              <a:latin typeface="Cambria" panose="02040503050406030204" pitchFamily="18" charset="0"/>
            </a:endParaRPr>
          </a:p>
        </p:txBody>
      </p:sp>
      <p:sp>
        <p:nvSpPr>
          <p:cNvPr id="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0BE4D79-A5CF-448A-89B2-C290775B1B68}" type="slidenum">
              <a:rPr lang="ru-RU" smtClean="0"/>
              <a:t>6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49109" y="755812"/>
            <a:ext cx="1040755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b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ПРИЧИНА, </a:t>
            </a:r>
            <a:r>
              <a:rPr lang="ru-RU" sz="12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КОТОРОЙ </a:t>
            </a:r>
            <a:r>
              <a:rPr lang="ru-RU" sz="1200" b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lang="ru-RU" sz="12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ТОЧНО БЫЛИ БЫ </a:t>
            </a:r>
            <a:r>
              <a:rPr lang="ru-RU" sz="1200" b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СКЛОННЫ</a:t>
            </a:r>
            <a:r>
              <a:rPr lang="ru-RU" sz="12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(РЕШИЛИСЬ БЫ) </a:t>
            </a:r>
            <a:r>
              <a:rPr lang="ru-RU" sz="1200" b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ДАТЬ ВЗЯТКУ, </a:t>
            </a:r>
            <a:endParaRPr lang="en-US" sz="1200" b="1" dirty="0" smtClean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200" i="1" dirty="0" smtClean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</a:t>
            </a:r>
            <a:r>
              <a:rPr lang="ru-RU" sz="1200" i="1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тех, кто попадал в коррупционную </a:t>
            </a:r>
            <a:r>
              <a:rPr lang="ru-RU" sz="1200" i="1" dirty="0" smtClean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ситуацию вне зависимости от того, дал взятку или нет</a:t>
            </a:r>
            <a:endParaRPr lang="ru-RU" sz="1200" i="1" dirty="0">
              <a:solidFill>
                <a:prstClr val="black"/>
              </a:solidFill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0191707"/>
              </p:ext>
            </p:extLst>
          </p:nvPr>
        </p:nvGraphicFramePr>
        <p:xfrm>
          <a:off x="308832" y="1370308"/>
          <a:ext cx="5450626" cy="2008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49110" y="1580047"/>
            <a:ext cx="2427342" cy="423635"/>
          </a:xfrm>
          <a:prstGeom prst="rect">
            <a:avLst/>
          </a:prstGeom>
          <a:noFill/>
          <a:ln w="158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18197" y="3279224"/>
            <a:ext cx="5658149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 </a:t>
            </a:r>
            <a:r>
              <a:rPr lang="ru-RU" sz="12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ДАЧИ ВЗЯТКИ, </a:t>
            </a:r>
            <a:r>
              <a:rPr lang="ru-RU" sz="1200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от тех, кто попадал в коррупционную ситуацию вне зависимости от того, дал взятку или нет </a:t>
            </a:r>
          </a:p>
          <a:p>
            <a:pPr lvl="0" algn="just"/>
            <a:endParaRPr lang="ru-RU" sz="1200" dirty="0" smtClean="0">
              <a:solidFill>
                <a:prstClr val="black"/>
              </a:solidFill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5740853"/>
              </p:ext>
            </p:extLst>
          </p:nvPr>
        </p:nvGraphicFramePr>
        <p:xfrm>
          <a:off x="280023" y="3687027"/>
          <a:ext cx="5568327" cy="2838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49110" y="3905250"/>
            <a:ext cx="2427342" cy="295275"/>
          </a:xfrm>
          <a:prstGeom prst="rect">
            <a:avLst/>
          </a:prstGeom>
          <a:noFill/>
          <a:ln w="158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49110" y="4304976"/>
            <a:ext cx="2427342" cy="295275"/>
          </a:xfrm>
          <a:prstGeom prst="rect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6138402"/>
              </p:ext>
            </p:extLst>
          </p:nvPr>
        </p:nvGraphicFramePr>
        <p:xfrm>
          <a:off x="5123526" y="4298889"/>
          <a:ext cx="7068473" cy="2159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6649378" y="3868002"/>
            <a:ext cx="511815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ЛЮДИ ПО-РАЗНОМУ ОТНОСЯТСЯ И К ТЕМ, КТО ДАЕТ ВЗЯТКИ, И К ТЕМ, КТО ИХ БЕРЕТ</a:t>
            </a:r>
            <a:r>
              <a:rPr lang="ru-RU" sz="11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100" b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КАКАЯ </a:t>
            </a:r>
            <a:r>
              <a:rPr lang="ru-RU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ПРИВЕДЕННЫХ ТОЧЕК ЗРЕНИЯ ВАМ </a:t>
            </a:r>
            <a:r>
              <a:rPr lang="ru-RU" sz="1100" b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БЛИЖЕ:</a:t>
            </a:r>
            <a:endParaRPr lang="ru-RU" sz="1100" b="1" dirty="0">
              <a:latin typeface="Cambria" panose="02040503050406030204" pitchFamily="18" charset="0"/>
            </a:endParaRPr>
          </a:p>
        </p:txBody>
      </p:sp>
      <p:graphicFrame>
        <p:nvGraphicFramePr>
          <p:cNvPr id="2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6968293"/>
              </p:ext>
            </p:extLst>
          </p:nvPr>
        </p:nvGraphicFramePr>
        <p:xfrm>
          <a:off x="6256103" y="1381700"/>
          <a:ext cx="5511426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7652123" y="739916"/>
            <a:ext cx="41475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ВЫ СЧИТАЕТЕ, </a:t>
            </a:r>
            <a:r>
              <a:rPr lang="ru-RU" sz="1200" b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КАКОЙ ПРИЧИНЕ </a:t>
            </a:r>
            <a:r>
              <a:rPr lang="ru-RU" sz="12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ВОЗНИКАЮТ КОРРУПЦИОННЫЕ СИТУАЦИИ, </a:t>
            </a:r>
            <a:r>
              <a:rPr lang="ru-RU" sz="1200" i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</a:t>
            </a:r>
            <a:r>
              <a:rPr lang="ru-RU" sz="1200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всех опрошенных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80752" y="1781345"/>
            <a:ext cx="10632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66% инициатива взяткодателя</a:t>
            </a:r>
            <a:endParaRPr lang="ru-RU" sz="11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1103" y="1652031"/>
            <a:ext cx="188992" cy="31701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3526" y="3937807"/>
            <a:ext cx="195089" cy="31701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4560" y="4294103"/>
            <a:ext cx="188992" cy="317019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5395" y="2818209"/>
            <a:ext cx="180964" cy="3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21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4D79-A5CF-448A-89B2-C290775B1B68}" type="slidenum">
              <a:rPr lang="ru-RU" smtClean="0"/>
              <a:t>7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67357" y="1030373"/>
            <a:ext cx="488725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ЕСЛИ БЫ ВЫ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РАСПОЛАГАЛИ СВЕДЕНИЯМИ О КОРРУПЦИОННЫХ ДЕЙСТВИЯХ, ПРОИНФОРМИРОВАЛИ 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БЫ ВЫ СООТВЕТСТВУЮЩИЕ ОРГАНЫ И СТРУКТУРЫ, </a:t>
            </a:r>
            <a:r>
              <a:rPr lang="ru-RU" sz="1100" dirty="0" smtClean="0">
                <a:latin typeface="Cambria" panose="02040503050406030204" pitchFamily="18" charset="0"/>
                <a:cs typeface="Calibri" panose="020F0502020204030204" pitchFamily="34" charset="0"/>
              </a:rPr>
              <a:t>% опрошенных</a:t>
            </a:r>
            <a:endParaRPr lang="ru-RU" sz="1100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1909963"/>
              </p:ext>
            </p:extLst>
          </p:nvPr>
        </p:nvGraphicFramePr>
        <p:xfrm>
          <a:off x="1177321" y="1577269"/>
          <a:ext cx="4547088" cy="2796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808981"/>
              </p:ext>
            </p:extLst>
          </p:nvPr>
        </p:nvGraphicFramePr>
        <p:xfrm>
          <a:off x="3450865" y="4439700"/>
          <a:ext cx="8268101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394926" y="3829430"/>
            <a:ext cx="403244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ПО КАКОЙ ПРИЧИНЕ ВЫ НЕ СООБЩИЛИ 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БЫ О ФАКТАХ ПРОЯВЛЕНИЯ КОРРУПЦИИ, </a:t>
            </a:r>
            <a:r>
              <a:rPr lang="en-US" sz="1100" dirty="0">
                <a:latin typeface="Cambria" panose="02040503050406030204" pitchFamily="18" charset="0"/>
                <a:cs typeface="Calibri" panose="020F0502020204030204" pitchFamily="34" charset="0"/>
              </a:rPr>
              <a:t>% 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от тех, кто сказал, что не стал бы сообщать о факте коррупции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454610" y="3408210"/>
            <a:ext cx="0" cy="72008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454610" y="4129512"/>
            <a:ext cx="1728192" cy="0"/>
          </a:xfrm>
          <a:prstGeom prst="line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5"/>
          <p:cNvSpPr txBox="1">
            <a:spLocks/>
          </p:cNvSpPr>
          <p:nvPr/>
        </p:nvSpPr>
        <p:spPr>
          <a:xfrm>
            <a:off x="605940" y="349730"/>
            <a:ext cx="11425532" cy="6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Cambria" panose="02040503050406030204" pitchFamily="18" charset="0"/>
              </a:rPr>
              <a:t>БЫТОВАЯ КОРРУПЦИЯ. </a:t>
            </a:r>
          </a:p>
          <a:p>
            <a:r>
              <a:rPr lang="ru-RU" sz="1800" b="1" dirty="0" smtClean="0">
                <a:latin typeface="Cambria" panose="02040503050406030204" pitchFamily="18" charset="0"/>
              </a:rPr>
              <a:t>Информирование о возникновении коррупционных ситуаций.</a:t>
            </a:r>
            <a:r>
              <a:rPr lang="en-US" sz="1800" b="1" dirty="0" smtClean="0">
                <a:latin typeface="Cambria" panose="02040503050406030204" pitchFamily="18" charset="0"/>
              </a:rPr>
              <a:t> </a:t>
            </a:r>
            <a:endParaRPr lang="ru-RU" sz="1800" b="1" dirty="0">
              <a:latin typeface="Cambria" panose="020405030504060302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01239" y="4592143"/>
            <a:ext cx="2766827" cy="295275"/>
          </a:xfrm>
          <a:prstGeom prst="rect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45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27044" y="282786"/>
            <a:ext cx="8229600" cy="35719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Cambria" panose="02040503050406030204" pitchFamily="18" charset="0"/>
              </a:rPr>
              <a:t>ДЕЛОВАЯ КОРРУПЦИЯ. Субъективная оценка уровня </a:t>
            </a:r>
            <a:r>
              <a:rPr lang="ru-RU" sz="1800" b="1" dirty="0" err="1" smtClean="0">
                <a:latin typeface="Cambria" panose="02040503050406030204" pitchFamily="18" charset="0"/>
              </a:rPr>
              <a:t>укорененности</a:t>
            </a:r>
            <a:endParaRPr lang="ru-RU" sz="1800" b="1" dirty="0">
              <a:latin typeface="Cambria" panose="0204050305040603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9069" y="1966254"/>
            <a:ext cx="3780382" cy="1383338"/>
          </a:xfrm>
          <a:prstGeom prst="rect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1137916" y="1760695"/>
            <a:ext cx="604995" cy="628939"/>
            <a:chOff x="10584509" y="698079"/>
            <a:chExt cx="481053" cy="475600"/>
          </a:xfrm>
        </p:grpSpPr>
        <p:sp>
          <p:nvSpPr>
            <p:cNvPr id="9" name="Freeform 283"/>
            <p:cNvSpPr>
              <a:spLocks/>
            </p:cNvSpPr>
            <p:nvPr/>
          </p:nvSpPr>
          <p:spPr bwMode="auto">
            <a:xfrm>
              <a:off x="10584509" y="780982"/>
              <a:ext cx="481053" cy="145080"/>
            </a:xfrm>
            <a:custGeom>
              <a:avLst/>
              <a:gdLst>
                <a:gd name="T0" fmla="*/ 0 w 441"/>
                <a:gd name="T1" fmla="*/ 133 h 133"/>
                <a:gd name="T2" fmla="*/ 0 w 441"/>
                <a:gd name="T3" fmla="*/ 0 h 133"/>
                <a:gd name="T4" fmla="*/ 441 w 441"/>
                <a:gd name="T5" fmla="*/ 0 h 133"/>
                <a:gd name="T6" fmla="*/ 441 w 441"/>
                <a:gd name="T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1" h="133">
                  <a:moveTo>
                    <a:pt x="0" y="133"/>
                  </a:moveTo>
                  <a:lnTo>
                    <a:pt x="0" y="0"/>
                  </a:lnTo>
                  <a:lnTo>
                    <a:pt x="441" y="0"/>
                  </a:lnTo>
                  <a:lnTo>
                    <a:pt x="441" y="133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284"/>
            <p:cNvSpPr>
              <a:spLocks/>
            </p:cNvSpPr>
            <p:nvPr/>
          </p:nvSpPr>
          <p:spPr bwMode="auto">
            <a:xfrm>
              <a:off x="10625960" y="926062"/>
              <a:ext cx="398151" cy="247617"/>
            </a:xfrm>
            <a:custGeom>
              <a:avLst/>
              <a:gdLst>
                <a:gd name="T0" fmla="*/ 365 w 365"/>
                <a:gd name="T1" fmla="*/ 0 h 227"/>
                <a:gd name="T2" fmla="*/ 365 w 365"/>
                <a:gd name="T3" fmla="*/ 227 h 227"/>
                <a:gd name="T4" fmla="*/ 0 w 365"/>
                <a:gd name="T5" fmla="*/ 227 h 227"/>
                <a:gd name="T6" fmla="*/ 0 w 365"/>
                <a:gd name="T7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227">
                  <a:moveTo>
                    <a:pt x="365" y="0"/>
                  </a:moveTo>
                  <a:lnTo>
                    <a:pt x="365" y="227"/>
                  </a:lnTo>
                  <a:lnTo>
                    <a:pt x="0" y="227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Line 285"/>
            <p:cNvSpPr>
              <a:spLocks noChangeShapeType="1"/>
            </p:cNvSpPr>
            <p:nvPr/>
          </p:nvSpPr>
          <p:spPr bwMode="auto">
            <a:xfrm flipV="1">
              <a:off x="10793947" y="780982"/>
              <a:ext cx="0" cy="39269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Line 286"/>
            <p:cNvSpPr>
              <a:spLocks noChangeShapeType="1"/>
            </p:cNvSpPr>
            <p:nvPr/>
          </p:nvSpPr>
          <p:spPr bwMode="auto">
            <a:xfrm>
              <a:off x="10856124" y="780982"/>
              <a:ext cx="0" cy="39269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Oval 287"/>
            <p:cNvSpPr>
              <a:spLocks noChangeArrowheads="1"/>
            </p:cNvSpPr>
            <p:nvPr/>
          </p:nvSpPr>
          <p:spPr bwMode="auto">
            <a:xfrm>
              <a:off x="10835398" y="698079"/>
              <a:ext cx="83993" cy="82903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Oval 288"/>
            <p:cNvSpPr>
              <a:spLocks noChangeArrowheads="1"/>
            </p:cNvSpPr>
            <p:nvPr/>
          </p:nvSpPr>
          <p:spPr bwMode="auto">
            <a:xfrm>
              <a:off x="10730679" y="698079"/>
              <a:ext cx="83993" cy="82903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Line 289"/>
            <p:cNvSpPr>
              <a:spLocks noChangeShapeType="1"/>
            </p:cNvSpPr>
            <p:nvPr/>
          </p:nvSpPr>
          <p:spPr bwMode="auto">
            <a:xfrm flipH="1">
              <a:off x="10584509" y="926062"/>
              <a:ext cx="20943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Line 290"/>
            <p:cNvSpPr>
              <a:spLocks noChangeShapeType="1"/>
            </p:cNvSpPr>
            <p:nvPr/>
          </p:nvSpPr>
          <p:spPr bwMode="auto">
            <a:xfrm flipH="1">
              <a:off x="10856124" y="926062"/>
              <a:ext cx="20943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640080" y="788835"/>
            <a:ext cx="1089472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НАСКОЛЬКО ЧАСТО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 ОРГАНИЗАЦИИ (ПРЕДПРИЯТИЯ, ФИРМЫ, БИЗНЕС) ВАШЕЙ ОТРАСЛИ, ПО РАЗМЕРАМ СХОЖИЕ С ВАШЕЙ,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ВЫНУЖДЕНЫ ОКАЗЫВАТЬ ВЛИЯНИЕ 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НА ДЕЙСТВИЯ (БЕЗДЕЙСТВИЕ) ДОЛЖНОСТНЫХ ЛИЦ УКАЗАННЫХ ОРГАНОВ ВЛАСТИ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ПОСРЕДСТВОМ ОСУЩЕСТВЛЕНИЯ НЕФОРМАЛЬНЫХ ПРЯМЫХ И (ИЛИ) СКРЫТЫХ </a:t>
            </a:r>
            <a:r>
              <a:rPr lang="ru-RU" sz="11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ПЛАТЕЖЕЙ</a:t>
            </a:r>
            <a:r>
              <a:rPr lang="ru-RU" sz="1100" dirty="0" smtClean="0">
                <a:latin typeface="Cambria" panose="02040503050406030204" pitchFamily="18" charset="0"/>
                <a:cs typeface="Calibri" panose="020F0502020204030204" pitchFamily="34" charset="0"/>
              </a:rPr>
              <a:t>, % среди тех, кто обращался в указанный орган власти</a:t>
            </a:r>
            <a:endParaRPr lang="ru-RU" sz="1100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5638663"/>
              </p:ext>
            </p:extLst>
          </p:nvPr>
        </p:nvGraphicFramePr>
        <p:xfrm>
          <a:off x="1009069" y="1545293"/>
          <a:ext cx="7877209" cy="4874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28E537-E56B-49CA-B596-52598082FBE8}" type="slidenum">
              <a:rPr lang="ru-RU" noProof="0" smtClean="0"/>
              <a:t>8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080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4D79-A5CF-448A-89B2-C290775B1B68}" type="slidenum">
              <a:rPr lang="ru-RU" smtClean="0"/>
              <a:t>9</a:t>
            </a:fld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92790" y="781013"/>
            <a:ext cx="57272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С </a:t>
            </a:r>
            <a:r>
              <a:rPr lang="ru-RU" sz="1200" b="1" dirty="0">
                <a:latin typeface="Cambria" panose="02040503050406030204" pitchFamily="18" charset="0"/>
                <a:cs typeface="Calibri" panose="020F0502020204030204" pitchFamily="34" charset="0"/>
              </a:rPr>
              <a:t>КАКИМИ ЦЕЛЯМИ </a:t>
            </a:r>
            <a:r>
              <a:rPr lang="ru-RU" sz="1200" dirty="0">
                <a:latin typeface="Cambria" panose="02040503050406030204" pitchFamily="18" charset="0"/>
                <a:cs typeface="Calibri" panose="020F0502020204030204" pitchFamily="34" charset="0"/>
              </a:rPr>
              <a:t>ОРГАНИЗАЦИИ </a:t>
            </a:r>
            <a:r>
              <a:rPr lang="ru-RU" sz="1200" dirty="0" smtClean="0">
                <a:latin typeface="Cambria" panose="02040503050406030204" pitchFamily="18" charset="0"/>
                <a:cs typeface="Calibri" panose="020F0502020204030204" pitchFamily="34" charset="0"/>
              </a:rPr>
              <a:t>ВАШЕЙ </a:t>
            </a:r>
            <a:r>
              <a:rPr lang="ru-RU" sz="1200" dirty="0">
                <a:latin typeface="Cambria" panose="02040503050406030204" pitchFamily="18" charset="0"/>
                <a:cs typeface="Calibri" panose="020F0502020204030204" pitchFamily="34" charset="0"/>
              </a:rPr>
              <a:t>ОТРАСЛИ, ПО РАЗМЕРАМ СХОЖИЕ С ВАШЕЙ, </a:t>
            </a:r>
            <a:r>
              <a:rPr lang="ru-RU" sz="1200" b="1" dirty="0">
                <a:latin typeface="Cambria" panose="02040503050406030204" pitchFamily="18" charset="0"/>
                <a:cs typeface="Calibri" panose="020F0502020204030204" pitchFamily="34" charset="0"/>
              </a:rPr>
              <a:t>ИСПОЛЬЗУЮТ НЕФОРМАЛЬНЫЕ ПРЯМЫЕ И (ИЛИ) СКРЫТЫЕ ПЛАТЕЖИ ПРИ ВЗАИМОДЕЙСТВИИ С ОРГАНАМИ </a:t>
            </a:r>
            <a:r>
              <a:rPr lang="ru-RU" sz="12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ВЛАСТИ, </a:t>
            </a:r>
            <a:r>
              <a:rPr lang="ru-RU" sz="1200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%  от опрошенных, несколько вариантов ответа</a:t>
            </a:r>
            <a:endParaRPr lang="ru-RU" sz="1200" i="1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2568442"/>
              </p:ext>
            </p:extLst>
          </p:nvPr>
        </p:nvGraphicFramePr>
        <p:xfrm>
          <a:off x="517975" y="1606105"/>
          <a:ext cx="6511476" cy="2388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592790" y="3994155"/>
            <a:ext cx="57272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b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 </a:t>
            </a:r>
            <a:r>
              <a:rPr lang="ru-RU" sz="12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ДАЧИ ВЗЯТКИ, </a:t>
            </a:r>
            <a:r>
              <a:rPr lang="ru-RU" sz="1200" i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от опрошенных</a:t>
            </a:r>
            <a:endParaRPr lang="ru-RU" sz="11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6068836"/>
              </p:ext>
            </p:extLst>
          </p:nvPr>
        </p:nvGraphicFramePr>
        <p:xfrm>
          <a:off x="705703" y="4271154"/>
          <a:ext cx="6228498" cy="2490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Заголовок 5"/>
          <p:cNvSpPr>
            <a:spLocks noGrp="1"/>
          </p:cNvSpPr>
          <p:nvPr>
            <p:ph type="title"/>
          </p:nvPr>
        </p:nvSpPr>
        <p:spPr>
          <a:xfrm>
            <a:off x="418197" y="141316"/>
            <a:ext cx="11425532" cy="614496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 smtClean="0">
                <a:latin typeface="Cambria" panose="02040503050406030204" pitchFamily="18" charset="0"/>
              </a:rPr>
              <a:t>ДЕЛОВАЯ КОРРУПЦИЯ. Мотивация участников коррупционных ситуаций</a:t>
            </a:r>
            <a:endParaRPr lang="ru-RU" sz="1800" b="1" dirty="0">
              <a:latin typeface="Cambria" panose="020405030504060302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17974" y="1816323"/>
            <a:ext cx="3189063" cy="1622202"/>
          </a:xfrm>
          <a:prstGeom prst="rect">
            <a:avLst/>
          </a:prstGeom>
          <a:noFill/>
          <a:ln w="158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17973" y="4410074"/>
            <a:ext cx="3189063" cy="308575"/>
          </a:xfrm>
          <a:prstGeom prst="rect">
            <a:avLst/>
          </a:prstGeom>
          <a:noFill/>
          <a:ln w="158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7104266" y="888754"/>
            <a:ext cx="4120083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ПРИЧИНА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, ПО КОТОРОЙ ОРГАНИЗАЦИЯ (ПРЕДПРИЯТИЕ, ФИРМА, БИЗНЕС) </a:t>
            </a:r>
            <a:r>
              <a:rPr lang="ru-RU" sz="11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БЫЛА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БЫ СКЛОННА К ОКАЗАНИЮ ВЛИЯНИЯ НА ДОЛЖНОСТНОЕ ЛИЦО 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ПОСРЕДСТВОМ ОСУЩЕСТВЛЕНИЯ НЕФОРМАЛЬНЫХ ПРЯМЫХ И (ИЛИ) СКРЫТЫХ </a:t>
            </a:r>
            <a:r>
              <a:rPr lang="ru-RU" sz="1100" dirty="0" smtClean="0">
                <a:latin typeface="Cambria" panose="02040503050406030204" pitchFamily="18" charset="0"/>
                <a:cs typeface="Calibri" panose="020F0502020204030204" pitchFamily="34" charset="0"/>
              </a:rPr>
              <a:t>ПЛАТЕЖЕЙ, </a:t>
            </a:r>
            <a:r>
              <a:rPr lang="ru-RU" sz="1100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% опрошенных</a:t>
            </a:r>
            <a:endParaRPr lang="ru-RU" sz="1100" i="1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26" name="Диаграмма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7897540"/>
              </p:ext>
            </p:extLst>
          </p:nvPr>
        </p:nvGraphicFramePr>
        <p:xfrm>
          <a:off x="6986985" y="1899897"/>
          <a:ext cx="4066384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5975561" y="3124896"/>
            <a:ext cx="138737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65</a:t>
            </a:r>
            <a:r>
              <a:rPr lang="ru-RU" sz="11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% признают собственную ответственность в принятии решения о взятке</a:t>
            </a:r>
            <a:endParaRPr lang="ru-RU" sz="11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Стрелка вверх 12"/>
          <p:cNvSpPr/>
          <p:nvPr/>
        </p:nvSpPr>
        <p:spPr>
          <a:xfrm>
            <a:off x="8804581" y="4569249"/>
            <a:ext cx="154800" cy="298800"/>
          </a:xfrm>
          <a:prstGeom prst="up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9399" y="2800130"/>
            <a:ext cx="195089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86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38824" y="92272"/>
            <a:ext cx="11425532" cy="708879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>
                <a:latin typeface="Cambria" panose="02040503050406030204" pitchFamily="18" charset="0"/>
              </a:rPr>
              <a:t>СУБЪЕКТИВНАЯ ОЦЕНКА ДИНАМИКИ КОРРУПЦИИ И ЭФФЕКТИВНОСТИ ПРИНИМАЕМЫХ АНТИКОРРУПЦИОННЫХ МЕР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4D79-A5CF-448A-89B2-C290775B1B68}" type="slidenum">
              <a:rPr lang="ru-RU" smtClean="0"/>
              <a:t>10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400808" y="2398129"/>
            <a:ext cx="542119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ЗА ПОСЛЕДНИЙ ГОД, ПО ВАШЕМУ МНЕНИЮ,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ИЗМЕНИЛСЯ УРОВЕНЬ КОРРУПЦИИ </a:t>
            </a:r>
            <a:r>
              <a:rPr lang="ru-RU" sz="11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НА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СООТВЕТСТВУЮЩЕМ УРОВНЕ </a:t>
            </a:r>
            <a:r>
              <a:rPr lang="ru-RU" sz="11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ВЛАСТИ,</a:t>
            </a:r>
            <a:r>
              <a:rPr lang="ru-RU" sz="1100" dirty="0" smtClean="0">
                <a:latin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1100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% от опрошенных</a:t>
            </a:r>
            <a:endParaRPr lang="ru-RU" sz="1100" i="1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9480839"/>
              </p:ext>
            </p:extLst>
          </p:nvPr>
        </p:nvGraphicFramePr>
        <p:xfrm>
          <a:off x="6540822" y="2917086"/>
          <a:ext cx="4986278" cy="234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40822" y="5352977"/>
            <a:ext cx="1320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 местном уровне (город, село)</a:t>
            </a:r>
            <a:endParaRPr lang="ru-RU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47257" y="5352977"/>
            <a:ext cx="1173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 региональном уровне</a:t>
            </a:r>
            <a:endParaRPr lang="ru-RU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06789" y="5368366"/>
            <a:ext cx="117340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>
                <a:latin typeface="Cambria" panose="02040503050406030204" pitchFamily="18" charset="0"/>
              </a:rPr>
              <a:t>В </a:t>
            </a:r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целом</a:t>
            </a:r>
            <a:r>
              <a:rPr lang="ru-RU" sz="900" b="1" dirty="0" smtClean="0">
                <a:latin typeface="Cambria" panose="02040503050406030204" pitchFamily="18" charset="0"/>
              </a:rPr>
              <a:t> по стране</a:t>
            </a:r>
            <a:endParaRPr lang="ru-RU" sz="900" b="1" dirty="0">
              <a:latin typeface="Cambria" panose="02040503050406030204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675324003"/>
              </p:ext>
            </p:extLst>
          </p:nvPr>
        </p:nvGraphicFramePr>
        <p:xfrm>
          <a:off x="445208" y="1251531"/>
          <a:ext cx="5798917" cy="2590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438824" y="839137"/>
            <a:ext cx="580530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ВАМ ИЗВЕСТНО ИЛИ </a:t>
            </a:r>
            <a:r>
              <a:rPr lang="ru-RU" sz="11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ИЗВЕСТНО </a:t>
            </a:r>
            <a:r>
              <a:rPr lang="ru-RU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МЕРАХ, </a:t>
            </a:r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КОТОРЫЕ ВЛАСТИ ПРИНИМАЮТ </a:t>
            </a:r>
            <a:r>
              <a:rPr lang="ru-RU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ПРОТИВОДЕЙСТВИЯ </a:t>
            </a:r>
            <a:r>
              <a:rPr lang="ru-RU" sz="1100" b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КОРРУПЦИИ,</a:t>
            </a:r>
            <a:r>
              <a:rPr lang="ru-RU" sz="11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i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от опрошенных</a:t>
            </a:r>
            <a:endParaRPr lang="ru-RU" sz="1100" i="1" dirty="0">
              <a:latin typeface="Cambria" panose="02040503050406030204" pitchFamily="18" charset="0"/>
            </a:endParaRPr>
          </a:p>
        </p:txBody>
      </p:sp>
      <p:sp>
        <p:nvSpPr>
          <p:cNvPr id="2" name="Левая фигурная скобка 1"/>
          <p:cNvSpPr/>
          <p:nvPr/>
        </p:nvSpPr>
        <p:spPr>
          <a:xfrm rot="16200000">
            <a:off x="2999961" y="2196927"/>
            <a:ext cx="297500" cy="3511075"/>
          </a:xfrm>
          <a:prstGeom prst="leftBrace">
            <a:avLst>
              <a:gd name="adj1" fmla="val 8333"/>
              <a:gd name="adj2" fmla="val 51585"/>
            </a:avLst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150286" y="4193524"/>
            <a:ext cx="399685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47</a:t>
            </a:r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% </a:t>
            </a:r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информированы  </a:t>
            </a:r>
            <a:r>
              <a:rPr lang="ru-RU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о мерах борьбы с </a:t>
            </a:r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«бытовой»</a:t>
            </a:r>
            <a:r>
              <a:rPr lang="ru-RU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 коррупцией</a:t>
            </a:r>
          </a:p>
          <a:p>
            <a:pPr algn="ctr"/>
            <a:endParaRPr lang="ru-RU" sz="1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b="1" dirty="0">
                <a:latin typeface="Calibri" panose="020F0502020204030204" pitchFamily="34" charset="0"/>
                <a:cs typeface="Calibri" panose="020F0502020204030204" pitchFamily="34" charset="0"/>
              </a:rPr>
              <a:t>информированы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  о мерах борьбы с </a:t>
            </a:r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«деловой» 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коррупцией</a:t>
            </a:r>
          </a:p>
          <a:p>
            <a:pPr algn="ctr"/>
            <a:endParaRPr lang="ru-RU" sz="1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0133336" y="3952465"/>
            <a:ext cx="1320311" cy="1908472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1150286" y="4193524"/>
            <a:ext cx="154431" cy="300082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64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4D79-A5CF-448A-89B2-C290775B1B68}" type="slidenum">
              <a:rPr lang="ru-RU" smtClean="0"/>
              <a:t>11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95004" y="882964"/>
            <a:ext cx="112969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БОРЬБЫ С КОРРУПЦИЕЙ ГОСУДАРСТВО РАЗРАБОТАЛО РЯД </a:t>
            </a:r>
            <a:r>
              <a:rPr lang="ru-RU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АНТИКОРРУПЦИОННЫХ МЕР. </a:t>
            </a:r>
            <a:endParaRPr lang="ru-RU" b="1" dirty="0" smtClean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ДАЙТЕ </a:t>
            </a:r>
            <a:r>
              <a:rPr lang="ru-RU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СВОЮ </a:t>
            </a:r>
            <a:r>
              <a:rPr lang="ru-RU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СУБЪЕКТИВНУЮ ОЦЕНКУ </a:t>
            </a:r>
            <a:r>
              <a:rPr lang="ru-RU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КАЖДОЙ ИЗ УКАЗАННЫХ МЕР, </a:t>
            </a:r>
            <a:r>
              <a:rPr lang="ru-RU" i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от опрошенных, ТОП-3</a:t>
            </a:r>
            <a:endParaRPr lang="ru-RU" i="1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0464587"/>
              </p:ext>
            </p:extLst>
          </p:nvPr>
        </p:nvGraphicFramePr>
        <p:xfrm>
          <a:off x="661081" y="1763427"/>
          <a:ext cx="9663327" cy="3142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Правая фигурная скобка 22"/>
          <p:cNvSpPr/>
          <p:nvPr/>
        </p:nvSpPr>
        <p:spPr>
          <a:xfrm>
            <a:off x="10443583" y="2295526"/>
            <a:ext cx="288032" cy="1034816"/>
          </a:xfrm>
          <a:prstGeom prst="rightBrac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atin typeface="Cambria" panose="02040503050406030204" pitchFamily="18" charset="0"/>
            </a:endParaRPr>
          </a:p>
        </p:txBody>
      </p:sp>
      <p:sp>
        <p:nvSpPr>
          <p:cNvPr id="24" name="Правая фигурная скобка 23"/>
          <p:cNvSpPr/>
          <p:nvPr/>
        </p:nvSpPr>
        <p:spPr>
          <a:xfrm>
            <a:off x="10443583" y="3702679"/>
            <a:ext cx="288032" cy="1107371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728177" y="2682129"/>
            <a:ext cx="12512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эффективные</a:t>
            </a:r>
            <a:endParaRPr lang="ru-RU" sz="1100" b="1" dirty="0">
              <a:solidFill>
                <a:schemeClr val="accent1"/>
              </a:solidFill>
              <a:latin typeface="Cambria" panose="020405030504060302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728177" y="4125559"/>
            <a:ext cx="12992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неэффективные</a:t>
            </a:r>
            <a:endParaRPr lang="ru-RU" sz="1100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05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odern 01">
      <a:majorFont>
        <a:latin typeface="Century Gothic"/>
        <a:ea typeface=""/>
        <a:cs typeface=""/>
      </a:majorFont>
      <a:minorFont>
        <a:latin typeface="Segoe U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7542838_TF88930311.potx" id="{A8DF82EE-00B2-4BDE-80BF-BCCE3A249254}" vid="{B8042EC5-BBE1-4A1A-AE83-188B1EEC8D18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  <a:fontScheme name="Начальная">
    <a:majorFont>
      <a:latin typeface="Bookman Old Style"/>
      <a:ea typeface=""/>
      <a:cs typeface=""/>
      <a:font script="Grek" typeface="Cambria"/>
      <a:font script="Cyrl" typeface="Cambria"/>
      <a:font script="Jpan" typeface="HG明朝E"/>
      <a:font script="Hang" typeface="돋움"/>
      <a:font script="Hans" typeface="宋体"/>
      <a:font script="Hant" typeface="標楷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Gill Sans MT"/>
      <a:ea typeface=""/>
      <a:cs typeface=""/>
      <a:font script="Grek" typeface="Calibri"/>
      <a:font script="Cyrl" typeface="Calibri"/>
      <a:font script="Jpan" typeface="ＭＳ Ｐゴシック"/>
      <a:font script="Hang" typeface="맑은 고딕"/>
      <a:font script="Hans" typeface="华文新魏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Начальная">
    <a:fillStyleLst>
      <a:solidFill>
        <a:schemeClr val="phClr"/>
      </a:solidFill>
      <a:gradFill rotWithShape="1">
        <a:gsLst>
          <a:gs pos="0">
            <a:schemeClr val="phClr">
              <a:tint val="45000"/>
              <a:satMod val="200000"/>
            </a:schemeClr>
          </a:gs>
          <a:gs pos="30000">
            <a:schemeClr val="phClr">
              <a:tint val="61000"/>
              <a:satMod val="200000"/>
            </a:schemeClr>
          </a:gs>
          <a:gs pos="45000">
            <a:schemeClr val="phClr">
              <a:tint val="66000"/>
              <a:satMod val="200000"/>
            </a:schemeClr>
          </a:gs>
          <a:gs pos="55000">
            <a:schemeClr val="phClr">
              <a:tint val="66000"/>
              <a:satMod val="200000"/>
            </a:schemeClr>
          </a:gs>
          <a:gs pos="73000">
            <a:schemeClr val="phClr">
              <a:tint val="61000"/>
              <a:satMod val="200000"/>
            </a:schemeClr>
          </a:gs>
          <a:gs pos="100000">
            <a:schemeClr val="phClr">
              <a:tint val="45000"/>
              <a:satMod val="200000"/>
            </a:schemeClr>
          </a:gs>
        </a:gsLst>
        <a:lin ang="950000" scaled="1"/>
      </a:gradFill>
      <a:gradFill rotWithShape="1">
        <a:gsLst>
          <a:gs pos="0">
            <a:schemeClr val="phClr">
              <a:shade val="63000"/>
            </a:schemeClr>
          </a:gs>
          <a:gs pos="30000">
            <a:schemeClr val="phClr">
              <a:shade val="90000"/>
              <a:satMod val="110000"/>
            </a:schemeClr>
          </a:gs>
          <a:gs pos="45000">
            <a:schemeClr val="phClr">
              <a:shade val="100000"/>
              <a:satMod val="118000"/>
            </a:schemeClr>
          </a:gs>
          <a:gs pos="55000">
            <a:schemeClr val="phClr">
              <a:shade val="100000"/>
              <a:satMod val="118000"/>
            </a:schemeClr>
          </a:gs>
          <a:gs pos="73000">
            <a:schemeClr val="phClr">
              <a:shade val="90000"/>
              <a:satMod val="110000"/>
            </a:schemeClr>
          </a:gs>
          <a:gs pos="100000">
            <a:schemeClr val="phClr">
              <a:shade val="63000"/>
            </a:schemeClr>
          </a:gs>
        </a:gsLst>
        <a:lin ang="950000" scaled="1"/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phClr">
              <a:tint val="100000"/>
              <a:shade val="100000"/>
              <a:hueMod val="100000"/>
              <a:satMod val="100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60000"/>
              <a:satMod val="300000"/>
            </a:schemeClr>
          </a:gs>
          <a:gs pos="30000">
            <a:schemeClr val="phClr">
              <a:shade val="80000"/>
              <a:satMod val="230000"/>
            </a:schemeClr>
          </a:gs>
          <a:gs pos="100000">
            <a:schemeClr val="phClr">
              <a:tint val="97000"/>
              <a:satMod val="22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6000"/>
              <a:satMod val="120000"/>
            </a:schemeClr>
            <a:schemeClr val="phClr">
              <a:tint val="90000"/>
            </a:schemeClr>
          </a:duotone>
        </a:blip>
        <a:tile tx="0" ty="0" sx="35000" sy="40000" flip="x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на основе данных от компании 24Slides</Template>
  <TotalTime>0</TotalTime>
  <Words>998</Words>
  <Application>Microsoft Office PowerPoint</Application>
  <PresentationFormat>Широкоэкранный</PresentationFormat>
  <Paragraphs>111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Cambria</vt:lpstr>
      <vt:lpstr>Century Gothic</vt:lpstr>
      <vt:lpstr>Segoe UI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БЫТОВАЯ КОРРУПЦИЯ. Мотивация участников коррупционных ситуаций.  Отношение к участникам коррупционных сделок. </vt:lpstr>
      <vt:lpstr>Презентация PowerPoint</vt:lpstr>
      <vt:lpstr>Презентация PowerPoint</vt:lpstr>
      <vt:lpstr>ДЕЛОВАЯ КОРРУПЦИЯ. Мотивация участников коррупционных ситуаций</vt:lpstr>
      <vt:lpstr>СУБЪЕКТИВНАЯ ОЦЕНКА ДИНАМИКИ КОРРУПЦИИ И ЭФФЕКТИВНОСТИ ПРИНИМАЕМЫХ АНТИКОРРУПЦИОННЫХ МЕР</vt:lpstr>
      <vt:lpstr>Презентация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2020-02-10T09:43:41Z</dcterms:created>
  <dcterms:modified xsi:type="dcterms:W3CDTF">2023-10-30T10:08:07Z</dcterms:modified>
</cp:coreProperties>
</file>