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.xml" ContentType="application/vnd.openxmlformats-officedocument.drawingml.chartshapes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315" r:id="rId2"/>
    <p:sldId id="308" r:id="rId3"/>
    <p:sldId id="309" r:id="rId4"/>
    <p:sldId id="310" r:id="rId5"/>
    <p:sldId id="312" r:id="rId6"/>
    <p:sldId id="316" r:id="rId7"/>
    <p:sldId id="311" r:id="rId8"/>
    <p:sldId id="314" r:id="rId9"/>
    <p:sldId id="313" r:id="rId10"/>
    <p:sldId id="318" r:id="rId11"/>
    <p:sldId id="319" r:id="rId12"/>
    <p:sldId id="317" r:id="rId13"/>
  </p:sldIdLst>
  <p:sldSz cx="12192000" cy="6858000"/>
  <p:notesSz cx="6797675" cy="9928225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240" userDrawn="1">
          <p15:clr>
            <a:srgbClr val="A4A3A4"/>
          </p15:clr>
        </p15:guide>
        <p15:guide id="6" orient="horz" pos="144" userDrawn="1">
          <p15:clr>
            <a:srgbClr val="A4A3A4"/>
          </p15:clr>
        </p15:guide>
        <p15:guide id="7" orient="horz" pos="4104" userDrawn="1">
          <p15:clr>
            <a:srgbClr val="A4A3A4"/>
          </p15:clr>
        </p15:guide>
        <p15:guide id="8" pos="7440" userDrawn="1">
          <p15:clr>
            <a:srgbClr val="A4A3A4"/>
          </p15:clr>
        </p15:guide>
        <p15:guide id="13" orient="horz" pos="1512" userDrawn="1">
          <p15:clr>
            <a:srgbClr val="A4A3A4"/>
          </p15:clr>
        </p15:guide>
        <p15:guide id="17" orient="horz" pos="2376" userDrawn="1">
          <p15:clr>
            <a:srgbClr val="A4A3A4"/>
          </p15:clr>
        </p15:guide>
        <p15:guide id="18" pos="4824" userDrawn="1">
          <p15:clr>
            <a:srgbClr val="A4A3A4"/>
          </p15:clr>
        </p15:guide>
        <p15:guide id="20" pos="2016" userDrawn="1">
          <p15:clr>
            <a:srgbClr val="A4A3A4"/>
          </p15:clr>
        </p15:guide>
        <p15:guide id="21" orient="horz" pos="1680" userDrawn="1">
          <p15:clr>
            <a:srgbClr val="A4A3A4"/>
          </p15:clr>
        </p15:guide>
        <p15:guide id="22" orient="horz" pos="1008" userDrawn="1">
          <p15:clr>
            <a:srgbClr val="A4A3A4"/>
          </p15:clr>
        </p15:guide>
        <p15:guide id="23" pos="408" userDrawn="1">
          <p15:clr>
            <a:srgbClr val="A4A3A4"/>
          </p15:clr>
        </p15:guide>
        <p15:guide id="24" orient="horz" pos="792" userDrawn="1">
          <p15:clr>
            <a:srgbClr val="A4A3A4"/>
          </p15:clr>
        </p15:guide>
        <p15:guide id="25" orient="horz" pos="2760" userDrawn="1">
          <p15:clr>
            <a:srgbClr val="A4A3A4"/>
          </p15:clr>
        </p15:guide>
        <p15:guide id="26" orient="horz" pos="3024" userDrawn="1">
          <p15:clr>
            <a:srgbClr val="A4A3A4"/>
          </p15:clr>
        </p15:guide>
        <p15:guide id="27" pos="3840" userDrawn="1">
          <p15:clr>
            <a:srgbClr val="A4A3A4"/>
          </p15:clr>
        </p15:guide>
        <p15:guide id="28" orient="horz" pos="22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E42"/>
    <a:srgbClr val="FF5050"/>
    <a:srgbClr val="FF9999"/>
    <a:srgbClr val="FFD5D5"/>
    <a:srgbClr val="30353F"/>
    <a:srgbClr val="43CDD9"/>
    <a:srgbClr val="667181"/>
    <a:srgbClr val="BABABA"/>
    <a:srgbClr val="DBDBDB"/>
    <a:srgbClr val="85E0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6408" autoAdjust="0"/>
  </p:normalViewPr>
  <p:slideViewPr>
    <p:cSldViewPr snapToGrid="0" showGuides="1">
      <p:cViewPr varScale="1">
        <p:scale>
          <a:sx n="77" d="100"/>
          <a:sy n="77" d="100"/>
        </p:scale>
        <p:origin x="102" y="858"/>
      </p:cViewPr>
      <p:guideLst>
        <p:guide pos="240"/>
        <p:guide orient="horz" pos="144"/>
        <p:guide orient="horz" pos="4104"/>
        <p:guide pos="7440"/>
        <p:guide orient="horz" pos="1512"/>
        <p:guide orient="horz" pos="2376"/>
        <p:guide pos="4824"/>
        <p:guide pos="2016"/>
        <p:guide orient="horz" pos="1680"/>
        <p:guide orient="horz" pos="1008"/>
        <p:guide pos="408"/>
        <p:guide orient="horz" pos="792"/>
        <p:guide orient="horz" pos="2760"/>
        <p:guide orient="horz" pos="3024"/>
        <p:guide pos="3840"/>
        <p:guide orient="horz" pos="22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89134540606598"/>
          <c:y val="6.727797788549808E-2"/>
          <c:w val="0.49814430341073213"/>
          <c:h val="0.8389798794286015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6E-46F7-AD7C-4DCEB394620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6E-46F7-AD7C-4DCEB394620C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6E-46F7-AD7C-4DCEB394620C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36E-46F7-AD7C-4DCEB394620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6E-46F7-AD7C-4DCEB394620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6E-46F7-AD7C-4DCEB394620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6E-46F7-AD7C-4DCEB394620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36E-46F7-AD7C-4DCEB39462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соцдем!$M$135:$M$138</c:f>
              <c:strCache>
                <c:ptCount val="4"/>
                <c:pt idx="0">
                  <c:v>городской округ  НОВОСИБИРСК</c:v>
                </c:pt>
                <c:pt idx="1">
                  <c:v>городские округа БЕРДСК, ИСКИТИМ</c:v>
                </c:pt>
                <c:pt idx="2">
                  <c:v>ГОРОДСКОЕ НАСЕЛЕНИЕ в муниципальных районах</c:v>
                </c:pt>
                <c:pt idx="3">
                  <c:v>СЕЛЬСКОЕ НАСЕЛЕНИЕ в муниципальных районах </c:v>
                </c:pt>
              </c:strCache>
            </c:strRef>
          </c:cat>
          <c:val>
            <c:numRef>
              <c:f>соцдем!$N$135:$N$138</c:f>
              <c:numCache>
                <c:formatCode>General</c:formatCode>
                <c:ptCount val="4"/>
                <c:pt idx="0">
                  <c:v>58</c:v>
                </c:pt>
                <c:pt idx="1">
                  <c:v>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36E-46F7-AD7C-4DCEB3946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75839541324585"/>
          <c:y val="0.1390391569022949"/>
          <c:w val="0.65056158086565952"/>
          <c:h val="0.8247066137142595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925-482C-83B2-1E28AF8E423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925-482C-83B2-1E28AF8E423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25-482C-83B2-1E28AF8E42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25-482C-83B2-1E28AF8E42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соцдем!$C$5:$C$6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соцдем!$F$5:$F$6</c:f>
              <c:numCache>
                <c:formatCode>0</c:formatCode>
                <c:ptCount val="2"/>
                <c:pt idx="0">
                  <c:v>45.8</c:v>
                </c:pt>
                <c:pt idx="1">
                  <c:v>53.7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25-482C-83B2-1E28AF8E4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4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2.8098261762448611E-2"/>
          <c:y val="3.4852957476189897E-2"/>
          <c:w val="0.80873667646328673"/>
          <c:h val="0.116713335333419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соцдем!$D$14:$D$19</c:f>
              <c:strCache>
                <c:ptCount val="6"/>
                <c:pt idx="0">
                  <c:v>менее 20 лет </c:v>
                </c:pt>
                <c:pt idx="1">
                  <c:v>от 21 до 30 лет</c:v>
                </c:pt>
                <c:pt idx="2">
                  <c:v>от 31 до 40 лет</c:v>
                </c:pt>
                <c:pt idx="3">
                  <c:v>от 41 до 50 лет</c:v>
                </c:pt>
                <c:pt idx="4">
                  <c:v>от 51 до 60 лет</c:v>
                </c:pt>
                <c:pt idx="5">
                  <c:v>старше 60 лет</c:v>
                </c:pt>
              </c:strCache>
            </c:strRef>
          </c:cat>
          <c:val>
            <c:numRef>
              <c:f>соцдем!$G$14:$G$19</c:f>
              <c:numCache>
                <c:formatCode>0</c:formatCode>
                <c:ptCount val="6"/>
                <c:pt idx="0">
                  <c:v>9</c:v>
                </c:pt>
                <c:pt idx="1">
                  <c:v>20</c:v>
                </c:pt>
                <c:pt idx="2">
                  <c:v>19</c:v>
                </c:pt>
                <c:pt idx="3">
                  <c:v>15</c:v>
                </c:pt>
                <c:pt idx="4">
                  <c:v>19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AA-4378-A388-9F8C106B5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7556176"/>
        <c:axId val="967556592"/>
      </c:barChart>
      <c:catAx>
        <c:axId val="96755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967556592"/>
        <c:crosses val="autoZero"/>
        <c:auto val="1"/>
        <c:lblAlgn val="ctr"/>
        <c:lblOffset val="100"/>
        <c:noMultiLvlLbl val="0"/>
      </c:catAx>
      <c:valAx>
        <c:axId val="967556592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967556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72768581194065"/>
          <c:y val="0.33729571444392187"/>
          <c:w val="0.41240923076448294"/>
          <c:h val="0.6186138461467244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E9-4B41-9285-C20FF1A17ED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E9-4B41-9285-C20FF1A17ED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E9-4B41-9285-C20FF1A17ED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9E9-4B41-9285-C20FF1A17ED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77%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E9-4B41-9285-C20FF1A17ED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18%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E9-4B41-9285-C20FF1A17ED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3%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E9-4B41-9285-C20FF1A17EDF}"/>
                </c:ext>
              </c:extLst>
            </c:dLbl>
            <c:dLbl>
              <c:idx val="3"/>
              <c:layout>
                <c:manualLayout>
                  <c:x val="4.7031811280228127E-3"/>
                  <c:y val="-1.058215753805132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800" b="1" dirty="0" smtClean="0">
                        <a:solidFill>
                          <a:schemeClr val="tx1"/>
                        </a:solidFill>
                      </a:rPr>
                      <a:t>2%</a:t>
                    </a:r>
                    <a:endParaRPr lang="en-US" sz="80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E9-4B41-9285-C20FF1A17E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соцдем!$M$135:$M$138</c:f>
              <c:strCache>
                <c:ptCount val="4"/>
                <c:pt idx="0">
                  <c:v>Микропредприятие (до 15 человек)</c:v>
                </c:pt>
                <c:pt idx="1">
                  <c:v>Малое предприятие (от 16 до 100 человек)</c:v>
                </c:pt>
                <c:pt idx="2">
                  <c:v>Среднее предприятие (от 101 до 250 человек)</c:v>
                </c:pt>
                <c:pt idx="3">
                  <c:v>Крупное предприятие (свыше 251 человек )</c:v>
                </c:pt>
              </c:strCache>
            </c:strRef>
          </c:cat>
          <c:val>
            <c:numRef>
              <c:f>соцдем!$N$135:$N$138</c:f>
              <c:numCache>
                <c:formatCode>0%</c:formatCode>
                <c:ptCount val="4"/>
                <c:pt idx="0">
                  <c:v>0.76</c:v>
                </c:pt>
                <c:pt idx="1">
                  <c:v>0.19</c:v>
                </c:pt>
                <c:pt idx="2">
                  <c:v>0.02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E9-4B41-9285-C20FF1A17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6385970024080643"/>
          <c:y val="1.155791620536752E-2"/>
          <c:w val="0.49623605188590525"/>
          <c:h val="0.9768841675892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торговля оптовая и розничная, ремонт автотранспортных средств и мотоциклов</c:v>
                </c:pt>
                <c:pt idx="1">
                  <c:v>обрабатывающие производства</c:v>
                </c:pt>
                <c:pt idx="2">
                  <c:v>строительство</c:v>
                </c:pt>
                <c:pt idx="3">
                  <c:v>деятельность в области здравоохранения и социальных услуг</c:v>
                </c:pt>
                <c:pt idx="4">
                  <c:v>образование</c:v>
                </c:pt>
                <c:pt idx="5">
                  <c:v>деятельность в области информации и связи</c:v>
                </c:pt>
                <c:pt idx="6">
                  <c:v>деятельность в области культуры, спорта, организации досуга и развлечений</c:v>
                </c:pt>
                <c:pt idx="7">
                  <c:v>транспортировка и хранение</c:v>
                </c:pt>
                <c:pt idx="8">
                  <c:v>профессиональная, научная и техническая деятельность</c:v>
                </c:pt>
                <c:pt idx="9">
                  <c:v>деятельность по операциям с недвижимым имуществом</c:v>
                </c:pt>
                <c:pt idx="10">
                  <c:v>административная деятельность и сопутствующие дополнительные услуги</c:v>
                </c:pt>
                <c:pt idx="11">
                  <c:v>деятельность гостиниц и предприятий общественного питания</c:v>
                </c:pt>
                <c:pt idx="12">
                  <c:v>финансовая и страховая деятельность</c:v>
                </c:pt>
                <c:pt idx="13">
                  <c:v>обеспечение электрической энергией, газом и паром, кондиционирование воздуха</c:v>
                </c:pt>
                <c:pt idx="14">
                  <c:v>сельское, лесное хозяйство, охота, рыболовство и рыбоводство</c:v>
                </c:pt>
                <c:pt idx="15">
                  <c:v>водоснабжение, водоотведение, организация сбора и утилизации отходов, деятельность по ликвидации загрязнений</c:v>
                </c:pt>
                <c:pt idx="16">
                  <c:v>предоставление прочих видов услуг</c:v>
                </c:pt>
              </c:strCache>
            </c:strRef>
          </c:cat>
          <c:val>
            <c:numRef>
              <c:f>Лист1!$B$2:$B$18</c:f>
              <c:numCache>
                <c:formatCode>0.0</c:formatCode>
                <c:ptCount val="17"/>
                <c:pt idx="0">
                  <c:v>33.700000000000003</c:v>
                </c:pt>
                <c:pt idx="1">
                  <c:v>8.6999999999999993</c:v>
                </c:pt>
                <c:pt idx="2">
                  <c:v>8</c:v>
                </c:pt>
                <c:pt idx="3">
                  <c:v>6.3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4.7</c:v>
                </c:pt>
                <c:pt idx="8">
                  <c:v>4.7</c:v>
                </c:pt>
                <c:pt idx="9">
                  <c:v>4.3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0.7</c:v>
                </c:pt>
                <c:pt idx="14">
                  <c:v>0.3</c:v>
                </c:pt>
                <c:pt idx="15">
                  <c:v>0.3</c:v>
                </c:pt>
                <c:pt idx="16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5-4A25-8C6E-25937B2A04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9884288"/>
        <c:axId val="39895424"/>
      </c:barChart>
      <c:catAx>
        <c:axId val="398842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 algn="just">
              <a:defRPr>
                <a:solidFill>
                  <a:schemeClr val="tx1"/>
                </a:solidFill>
              </a:defRPr>
            </a:pPr>
            <a:endParaRPr lang="ru-RU"/>
          </a:p>
        </c:txPr>
        <c:crossAx val="39895424"/>
        <c:crosses val="autoZero"/>
        <c:auto val="1"/>
        <c:lblAlgn val="ctr"/>
        <c:lblOffset val="100"/>
        <c:noMultiLvlLbl val="0"/>
      </c:catAx>
      <c:valAx>
        <c:axId val="39895424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extTo"/>
        <c:crossAx val="39884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 algn="just">
        <a:defRPr sz="8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вопрос13!$O$40</c:f>
              <c:strCache>
                <c:ptCount val="1"/>
                <c:pt idx="0">
                  <c:v>никогда</c:v>
                </c:pt>
              </c:strCache>
            </c:strRef>
          </c:tx>
          <c:spPr>
            <a:solidFill>
              <a:srgbClr val="4A66AC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получение бесплатной помощи в поликлинике, в больнице</c:v>
                </c:pt>
                <c:pt idx="1">
                  <c:v>обращение в ГИБДД</c:v>
                </c:pt>
                <c:pt idx="2">
                  <c:v>обучение в школе</c:v>
                </c:pt>
                <c:pt idx="3">
                  <c:v>решение проблем в связи с призывом на военную службу</c:v>
                </c:pt>
                <c:pt idx="4">
                  <c:v>обучение в вузе</c:v>
                </c:pt>
                <c:pt idx="5">
                  <c:v>обращение за помощью в полицию</c:v>
                </c:pt>
                <c:pt idx="6">
                  <c:v>посещение дошкольных учреждений</c:v>
                </c:pt>
                <c:pt idx="7">
                  <c:v>получить услуги служб по эксплуатации</c:v>
                </c:pt>
                <c:pt idx="8">
                  <c:v>устройство на работу</c:v>
                </c:pt>
                <c:pt idx="9">
                  <c:v>обращение в суд</c:v>
                </c:pt>
                <c:pt idx="10">
                  <c:v>оформление земельных участков для дачи или ведения своего хозяйства</c:v>
                </c:pt>
                <c:pt idx="11">
                  <c:v>получить регистрацию, паспорт или др.</c:v>
                </c:pt>
                <c:pt idx="12">
                  <c:v>оформление жилплощади </c:v>
                </c:pt>
                <c:pt idx="13">
                  <c:v>социальные выплаты</c:v>
                </c:pt>
                <c:pt idx="14">
                  <c:v>зарегистрировать сделки с недвижимостью</c:v>
                </c:pt>
                <c:pt idx="15">
                  <c:v>оформление, пересчет пенсии</c:v>
                </c:pt>
              </c:strCache>
            </c:strRef>
          </c:cat>
          <c:val>
            <c:numRef>
              <c:f>вопрос13!$O$41:$O$56</c:f>
              <c:numCache>
                <c:formatCode>0</c:formatCode>
                <c:ptCount val="16"/>
                <c:pt idx="0">
                  <c:v>54</c:v>
                </c:pt>
                <c:pt idx="1">
                  <c:v>54</c:v>
                </c:pt>
                <c:pt idx="2">
                  <c:v>57</c:v>
                </c:pt>
                <c:pt idx="3">
                  <c:v>61</c:v>
                </c:pt>
                <c:pt idx="4">
                  <c:v>57</c:v>
                </c:pt>
                <c:pt idx="5">
                  <c:v>57</c:v>
                </c:pt>
                <c:pt idx="6">
                  <c:v>61</c:v>
                </c:pt>
                <c:pt idx="7">
                  <c:v>58</c:v>
                </c:pt>
                <c:pt idx="8">
                  <c:v>62</c:v>
                </c:pt>
                <c:pt idx="9">
                  <c:v>61</c:v>
                </c:pt>
                <c:pt idx="10">
                  <c:v>65</c:v>
                </c:pt>
                <c:pt idx="11">
                  <c:v>69</c:v>
                </c:pt>
                <c:pt idx="12">
                  <c:v>64</c:v>
                </c:pt>
                <c:pt idx="13">
                  <c:v>65</c:v>
                </c:pt>
                <c:pt idx="14">
                  <c:v>66</c:v>
                </c:pt>
                <c:pt idx="15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02-4DFB-A743-D69A281AFB7F}"/>
            </c:ext>
          </c:extLst>
        </c:ser>
        <c:ser>
          <c:idx val="1"/>
          <c:order val="1"/>
          <c:tx>
            <c:strRef>
              <c:f>вопрос13!$N$40</c:f>
              <c:strCache>
                <c:ptCount val="1"/>
                <c:pt idx="0">
                  <c:v>редко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получение бесплатной помощи в поликлинике, в больнице</c:v>
                </c:pt>
                <c:pt idx="1">
                  <c:v>обращение в ГИБДД</c:v>
                </c:pt>
                <c:pt idx="2">
                  <c:v>обучение в школе</c:v>
                </c:pt>
                <c:pt idx="3">
                  <c:v>решение проблем в связи с призывом на военную службу</c:v>
                </c:pt>
                <c:pt idx="4">
                  <c:v>обучение в вузе</c:v>
                </c:pt>
                <c:pt idx="5">
                  <c:v>обращение за помощью в полицию</c:v>
                </c:pt>
                <c:pt idx="6">
                  <c:v>посещение дошкольных учреждений</c:v>
                </c:pt>
                <c:pt idx="7">
                  <c:v>получить услуги служб по эксплуатации</c:v>
                </c:pt>
                <c:pt idx="8">
                  <c:v>устройство на работу</c:v>
                </c:pt>
                <c:pt idx="9">
                  <c:v>обращение в суд</c:v>
                </c:pt>
                <c:pt idx="10">
                  <c:v>оформление земельных участков для дачи или ведения своего хозяйства</c:v>
                </c:pt>
                <c:pt idx="11">
                  <c:v>получить регистрацию, паспорт или др.</c:v>
                </c:pt>
                <c:pt idx="12">
                  <c:v>оформление жилплощади </c:v>
                </c:pt>
                <c:pt idx="13">
                  <c:v>социальные выплаты</c:v>
                </c:pt>
                <c:pt idx="14">
                  <c:v>зарегистрировать сделки с недвижимостью</c:v>
                </c:pt>
                <c:pt idx="15">
                  <c:v>оформление, пересчет пенсии</c:v>
                </c:pt>
              </c:strCache>
            </c:strRef>
          </c:cat>
          <c:val>
            <c:numRef>
              <c:f>вопрос13!$N$41:$N$56</c:f>
              <c:numCache>
                <c:formatCode>0</c:formatCode>
                <c:ptCount val="16"/>
                <c:pt idx="0">
                  <c:v>21</c:v>
                </c:pt>
                <c:pt idx="1">
                  <c:v>19</c:v>
                </c:pt>
                <c:pt idx="2">
                  <c:v>19</c:v>
                </c:pt>
                <c:pt idx="3">
                  <c:v>15</c:v>
                </c:pt>
                <c:pt idx="4">
                  <c:v>15</c:v>
                </c:pt>
                <c:pt idx="5">
                  <c:v>14</c:v>
                </c:pt>
                <c:pt idx="6">
                  <c:v>14</c:v>
                </c:pt>
                <c:pt idx="7">
                  <c:v>14</c:v>
                </c:pt>
                <c:pt idx="8">
                  <c:v>12</c:v>
                </c:pt>
                <c:pt idx="9">
                  <c:v>12</c:v>
                </c:pt>
                <c:pt idx="10">
                  <c:v>10</c:v>
                </c:pt>
                <c:pt idx="11">
                  <c:v>9</c:v>
                </c:pt>
                <c:pt idx="12">
                  <c:v>9</c:v>
                </c:pt>
                <c:pt idx="13">
                  <c:v>9</c:v>
                </c:pt>
                <c:pt idx="14">
                  <c:v>10</c:v>
                </c:pt>
                <c:pt idx="1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02-4DFB-A743-D69A281AFB7F}"/>
            </c:ext>
          </c:extLst>
        </c:ser>
        <c:ser>
          <c:idx val="3"/>
          <c:order val="2"/>
          <c:tx>
            <c:strRef>
              <c:f>вопрос13!$M$40</c:f>
              <c:strCache>
                <c:ptCount val="1"/>
                <c:pt idx="0">
                  <c:v> часто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получение бесплатной помощи в поликлинике, в больнице</c:v>
                </c:pt>
                <c:pt idx="1">
                  <c:v>обращение в ГИБДД</c:v>
                </c:pt>
                <c:pt idx="2">
                  <c:v>обучение в школе</c:v>
                </c:pt>
                <c:pt idx="3">
                  <c:v>решение проблем в связи с призывом на военную службу</c:v>
                </c:pt>
                <c:pt idx="4">
                  <c:v>обучение в вузе</c:v>
                </c:pt>
                <c:pt idx="5">
                  <c:v>обращение за помощью в полицию</c:v>
                </c:pt>
                <c:pt idx="6">
                  <c:v>посещение дошкольных учреждений</c:v>
                </c:pt>
                <c:pt idx="7">
                  <c:v>получить услуги служб по эксплуатации</c:v>
                </c:pt>
                <c:pt idx="8">
                  <c:v>устройство на работу</c:v>
                </c:pt>
                <c:pt idx="9">
                  <c:v>обращение в суд</c:v>
                </c:pt>
                <c:pt idx="10">
                  <c:v>оформление земельных участков для дачи или ведения своего хозяйства</c:v>
                </c:pt>
                <c:pt idx="11">
                  <c:v>получить регистрацию, паспорт или др.</c:v>
                </c:pt>
                <c:pt idx="12">
                  <c:v>оформление жилплощади </c:v>
                </c:pt>
                <c:pt idx="13">
                  <c:v>социальные выплаты</c:v>
                </c:pt>
                <c:pt idx="14">
                  <c:v>зарегистрировать сделки с недвижимостью</c:v>
                </c:pt>
                <c:pt idx="15">
                  <c:v>оформление, пересчет пенсии</c:v>
                </c:pt>
              </c:strCache>
            </c:strRef>
          </c:cat>
          <c:val>
            <c:numRef>
              <c:f>вопрос13!$M$41:$M$56</c:f>
              <c:numCache>
                <c:formatCode>0</c:formatCode>
                <c:ptCount val="16"/>
                <c:pt idx="0">
                  <c:v>10</c:v>
                </c:pt>
                <c:pt idx="1">
                  <c:v>9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6</c:v>
                </c:pt>
                <c:pt idx="6">
                  <c:v>6</c:v>
                </c:pt>
                <c:pt idx="7">
                  <c:v>5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02-4DFB-A743-D69A281AFB7F}"/>
            </c:ext>
          </c:extLst>
        </c:ser>
        <c:ser>
          <c:idx val="5"/>
          <c:order val="3"/>
          <c:tx>
            <c:strRef>
              <c:f>вопрос13!$P$40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вопрос13!$L$41:$L$56</c:f>
              <c:strCache>
                <c:ptCount val="16"/>
                <c:pt idx="0">
                  <c:v>получение бесплатной помощи в поликлинике, в больнице</c:v>
                </c:pt>
                <c:pt idx="1">
                  <c:v>обращение в ГИБДД</c:v>
                </c:pt>
                <c:pt idx="2">
                  <c:v>обучение в школе</c:v>
                </c:pt>
                <c:pt idx="3">
                  <c:v>решение проблем в связи с призывом на военную службу</c:v>
                </c:pt>
                <c:pt idx="4">
                  <c:v>обучение в вузе</c:v>
                </c:pt>
                <c:pt idx="5">
                  <c:v>обращение за помощью в полицию</c:v>
                </c:pt>
                <c:pt idx="6">
                  <c:v>посещение дошкольных учреждений</c:v>
                </c:pt>
                <c:pt idx="7">
                  <c:v>получить услуги служб по эксплуатации</c:v>
                </c:pt>
                <c:pt idx="8">
                  <c:v>устройство на работу</c:v>
                </c:pt>
                <c:pt idx="9">
                  <c:v>обращение в суд</c:v>
                </c:pt>
                <c:pt idx="10">
                  <c:v>оформление земельных участков для дачи или ведения своего хозяйства</c:v>
                </c:pt>
                <c:pt idx="11">
                  <c:v>получить регистрацию, паспорт или др.</c:v>
                </c:pt>
                <c:pt idx="12">
                  <c:v>оформление жилплощади </c:v>
                </c:pt>
                <c:pt idx="13">
                  <c:v>социальные выплаты</c:v>
                </c:pt>
                <c:pt idx="14">
                  <c:v>зарегистрировать сделки с недвижимостью</c:v>
                </c:pt>
                <c:pt idx="15">
                  <c:v>оформление, пересчет пенсии</c:v>
                </c:pt>
              </c:strCache>
            </c:strRef>
          </c:cat>
          <c:val>
            <c:numRef>
              <c:f>вопрос13!$P$41:$P$56</c:f>
              <c:numCache>
                <c:formatCode>0</c:formatCode>
                <c:ptCount val="16"/>
                <c:pt idx="0">
                  <c:v>5</c:v>
                </c:pt>
                <c:pt idx="1">
                  <c:v>8</c:v>
                </c:pt>
                <c:pt idx="2">
                  <c:v>10</c:v>
                </c:pt>
                <c:pt idx="3">
                  <c:v>14</c:v>
                </c:pt>
                <c:pt idx="4">
                  <c:v>13</c:v>
                </c:pt>
                <c:pt idx="5">
                  <c:v>10</c:v>
                </c:pt>
                <c:pt idx="6">
                  <c:v>10</c:v>
                </c:pt>
                <c:pt idx="7">
                  <c:v>9</c:v>
                </c:pt>
                <c:pt idx="8">
                  <c:v>10</c:v>
                </c:pt>
                <c:pt idx="9">
                  <c:v>10</c:v>
                </c:pt>
                <c:pt idx="10">
                  <c:v>8</c:v>
                </c:pt>
                <c:pt idx="11">
                  <c:v>8</c:v>
                </c:pt>
                <c:pt idx="12">
                  <c:v>8</c:v>
                </c:pt>
                <c:pt idx="13">
                  <c:v>10</c:v>
                </c:pt>
                <c:pt idx="14">
                  <c:v>8</c:v>
                </c:pt>
                <c:pt idx="1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02-4DFB-A743-D69A281AF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015700128"/>
        <c:axId val="1015701792"/>
      </c:barChart>
      <c:catAx>
        <c:axId val="10157001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015701792"/>
        <c:crosses val="autoZero"/>
        <c:auto val="1"/>
        <c:lblAlgn val="ctr"/>
        <c:lblOffset val="100"/>
        <c:noMultiLvlLbl val="0"/>
      </c:catAx>
      <c:valAx>
        <c:axId val="1015701792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01570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7412161652004392"/>
          <c:y val="1.6486838347384545E-2"/>
          <c:w val="0.34027310831256247"/>
          <c:h val="3.97453349109265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768037111522755"/>
          <c:y val="0"/>
          <c:w val="0.65903675101859427"/>
          <c:h val="1"/>
        </c:manualLayout>
      </c:layout>
      <c:pieChart>
        <c:varyColors val="1"/>
        <c:ser>
          <c:idx val="0"/>
          <c:order val="0"/>
          <c:spPr>
            <a:solidFill>
              <a:srgbClr val="4A66AC"/>
            </a:solidFill>
          </c:spPr>
          <c:dPt>
            <c:idx val="0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42-4E00-8139-9A5B087B6269}"/>
              </c:ext>
            </c:extLst>
          </c:dPt>
          <c:dPt>
            <c:idx val="1"/>
            <c:bubble3D val="0"/>
            <c:spPr>
              <a:solidFill>
                <a:srgbClr val="4A66AC">
                  <a:alpha val="77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42-4E00-8139-9A5B087B6269}"/>
              </c:ext>
            </c:extLst>
          </c:dPt>
          <c:dPt>
            <c:idx val="2"/>
            <c:bubble3D val="0"/>
            <c:spPr>
              <a:solidFill>
                <a:sysClr val="window" lastClr="FFFFFF">
                  <a:lumMod val="65000"/>
                </a:sys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C42-4E00-8139-9A5B087B6269}"/>
              </c:ext>
            </c:extLst>
          </c:dPt>
          <c:dLbls>
            <c:dLbl>
              <c:idx val="0"/>
              <c:layout>
                <c:manualLayout>
                  <c:x val="9.7515950608662527E-2"/>
                  <c:y val="5.614111452894122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baseline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defRPr>
                    </a:pPr>
                    <a:fld id="{879AD2E4-AD22-4C22-A930-FEC45E54C8BB}" type="CATEGORYNAME">
                      <a:rPr lang="ru-RU" sz="2000" b="1">
                        <a:solidFill>
                          <a:srgbClr val="FF0000"/>
                        </a:solidFill>
                      </a:rPr>
                      <a:pPr>
                        <a:defRPr sz="2000" b="1">
                          <a:solidFill>
                            <a:srgbClr val="FF0000"/>
                          </a:solidFill>
                        </a:defRPr>
                      </a:pPr>
                      <a:t>[ИМЯ КАТЕГОРИИ]</a:t>
                    </a:fld>
                    <a:endParaRPr lang="ru-RU" sz="2000" b="1">
                      <a:solidFill>
                        <a:srgbClr val="FF0000"/>
                      </a:solidFill>
                    </a:endParaRPr>
                  </a:p>
                  <a:p>
                    <a:pPr>
                      <a:defRPr sz="2000" b="1">
                        <a:solidFill>
                          <a:srgbClr val="FF0000"/>
                        </a:solidFill>
                      </a:defRPr>
                    </a:pPr>
                    <a:r>
                      <a:rPr lang="ru-RU" sz="2000" b="1">
                        <a:solidFill>
                          <a:srgbClr val="FF0000"/>
                        </a:solidFill>
                      </a:rPr>
                      <a:t> </a:t>
                    </a:r>
                    <a:fld id="{023ED7CE-3A92-4B59-B4EA-ABE974206B98}" type="VALUE">
                      <a:rPr lang="ru-RU" sz="2000" b="1">
                        <a:solidFill>
                          <a:srgbClr val="FF0000"/>
                        </a:solidFill>
                      </a:rPr>
                      <a:pPr>
                        <a:defRPr sz="2000" b="1">
                          <a:solidFill>
                            <a:srgbClr val="FF0000"/>
                          </a:solidFill>
                        </a:defRPr>
                      </a:pPr>
                      <a:t>[ЗНАЧЕНИЕ]</a:t>
                    </a:fld>
                    <a:r>
                      <a:rPr lang="ru-RU" sz="2000" b="1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" lastClr="FFFFFF">
                      <a:lumMod val="50000"/>
                    </a:sysClr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rgbClr val="FF0000"/>
                      </a:solidFill>
                      <a:latin typeface="Cambria" panose="0204050305040603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50230926722425"/>
                      <c:h val="0.2750258651816464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C42-4E00-8139-9A5B087B6269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defRPr>
                    </a:pPr>
                    <a:fld id="{9FD0FB21-42FD-4324-9225-8322B0AE1669}" type="CATEGORYNAME">
                      <a:rPr lang="ru-RU" sz="1200"/>
                      <a:pPr>
                        <a:defRPr sz="1200"/>
                      </a:pPr>
                      <a:t>[ИМЯ КАТЕГОРИИ]</a:t>
                    </a:fld>
                    <a:endParaRPr lang="ru-RU" sz="1200"/>
                  </a:p>
                  <a:p>
                    <a:pPr>
                      <a:defRPr sz="1200"/>
                    </a:pPr>
                    <a:r>
                      <a:rPr lang="ru-RU" sz="1200"/>
                      <a:t> </a:t>
                    </a:r>
                    <a:fld id="{35DFFBD5-B97D-4723-B57F-B9BFA6BE5FC8}" type="VALUE">
                      <a:rPr lang="ru-RU" sz="1200"/>
                      <a:pPr>
                        <a:defRPr sz="1200"/>
                      </a:pPr>
                      <a:t>[ЗНАЧЕНИЕ]</a:t>
                    </a:fld>
                    <a:r>
                      <a:rPr lang="ru-RU" sz="1200"/>
                      <a:t>%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" lastClr="FFFFFF">
                      <a:lumMod val="50000"/>
                    </a:sysClr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mbria" panose="0204050305040603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C42-4E00-8139-9A5B087B6269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C42-4E00-8139-9A5B087B6269}"/>
                </c:ext>
              </c:extLst>
            </c:dLbl>
            <c:spPr>
              <a:noFill/>
              <a:ln>
                <a:solidFill>
                  <a:sysClr val="window" lastClr="FFFFFF">
                    <a:lumMod val="50000"/>
                  </a:sysClr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в18!$I$59:$I$61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в18!$J$59:$J$61</c:f>
              <c:numCache>
                <c:formatCode>0</c:formatCode>
                <c:ptCount val="3"/>
                <c:pt idx="0">
                  <c:v>8</c:v>
                </c:pt>
                <c:pt idx="1">
                  <c:v>89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42-4E00-8139-9A5B087B62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Cambria" panose="02040503050406030204" pitchFamily="18" charset="0"/>
        </a:defRPr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9754059375238"/>
          <c:y val="0.10193317819110724"/>
          <c:w val="0.4482231377575347"/>
          <c:h val="0.83116800119172773"/>
        </c:manualLayout>
      </c:layout>
      <c:barChart>
        <c:barDir val="bar"/>
        <c:grouping val="clustered"/>
        <c:varyColors val="0"/>
        <c:ser>
          <c:idx val="0"/>
          <c:order val="0"/>
          <c:tx>
            <c:v>2021</c:v>
          </c:tx>
          <c:spPr>
            <a:solidFill>
              <a:schemeClr val="accent3"/>
            </a:solidFill>
          </c:spPr>
          <c:invertIfNegative val="0"/>
          <c:dLbls>
            <c:dLbl>
              <c:idx val="5"/>
              <c:layout>
                <c:manualLayout>
                  <c:x val="2.2807568592862933E-3"/>
                  <c:y val="1.3422757316195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FE-4140-A7F5-E506FF752E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v116_117_120_121!$K$75:$K$80</c:f>
              <c:strCache>
                <c:ptCount val="6"/>
                <c:pt idx="0">
                  <c:v>затрудняюсь ответить</c:v>
                </c:pt>
                <c:pt idx="1">
                  <c:v>получение результата, который и так закреплен за функционалом государственной структуры (должностного лица)</c:v>
                </c:pt>
                <c:pt idx="2">
                  <c:v>ускорение решения проблемы</c:v>
                </c:pt>
                <c:pt idx="3">
                  <c:v>минимизация трудностей при решении проблемы</c:v>
                </c:pt>
                <c:pt idx="4">
                  <c:v>качественное решение проблемы</c:v>
                </c:pt>
                <c:pt idx="5">
                  <c:v>взятка ничего не гарантирует</c:v>
                </c:pt>
              </c:strCache>
            </c:strRef>
          </c:cat>
          <c:val>
            <c:numRef>
              <c:f>v116_117_120_121!$L$75:$L$80</c:f>
              <c:numCache>
                <c:formatCode>0</c:formatCode>
                <c:ptCount val="6"/>
                <c:pt idx="0">
                  <c:v>3</c:v>
                </c:pt>
                <c:pt idx="1">
                  <c:v>10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37-420E-B0AA-4F43F0BB9D3E}"/>
            </c:ext>
          </c:extLst>
        </c:ser>
        <c:ser>
          <c:idx val="1"/>
          <c:order val="1"/>
          <c:tx>
            <c:v>2020</c:v>
          </c:tx>
          <c:spPr>
            <a:solidFill>
              <a:schemeClr val="accent3">
                <a:lumMod val="40000"/>
                <a:lumOff val="60000"/>
              </a:schemeClr>
            </a:solidFill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A3-4E10-BF0D-A61661474AE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v116_117_120_121!$K$75:$K$80</c:f>
              <c:strCache>
                <c:ptCount val="6"/>
                <c:pt idx="0">
                  <c:v>затрудняюсь ответить</c:v>
                </c:pt>
                <c:pt idx="1">
                  <c:v>получение результата, который и так закреплен за функционалом государственной структуры (должностного лица)</c:v>
                </c:pt>
                <c:pt idx="2">
                  <c:v>ускорение решения проблемы</c:v>
                </c:pt>
                <c:pt idx="3">
                  <c:v>минимизация трудностей при решении проблемы</c:v>
                </c:pt>
                <c:pt idx="4">
                  <c:v>качественное решение проблемы</c:v>
                </c:pt>
                <c:pt idx="5">
                  <c:v>взятка ничего не гарантирует</c:v>
                </c:pt>
              </c:strCache>
            </c:strRef>
          </c:cat>
          <c:val>
            <c:numRef>
              <c:f>v116_117_120_121!$M$75:$M$80</c:f>
              <c:numCache>
                <c:formatCode>General</c:formatCode>
                <c:ptCount val="6"/>
                <c:pt idx="0">
                  <c:v>2</c:v>
                </c:pt>
                <c:pt idx="1">
                  <c:v>15</c:v>
                </c:pt>
                <c:pt idx="2">
                  <c:v>33</c:v>
                </c:pt>
                <c:pt idx="3">
                  <c:v>18</c:v>
                </c:pt>
                <c:pt idx="4">
                  <c:v>8</c:v>
                </c:pt>
                <c:pt idx="5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A3-4E10-BF0D-A61661474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31540736"/>
        <c:axId val="31542272"/>
      </c:barChart>
      <c:catAx>
        <c:axId val="31540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31542272"/>
        <c:crosses val="autoZero"/>
        <c:auto val="1"/>
        <c:lblAlgn val="ctr"/>
        <c:lblOffset val="100"/>
        <c:noMultiLvlLbl val="0"/>
      </c:catAx>
      <c:valAx>
        <c:axId val="31542272"/>
        <c:scaling>
          <c:orientation val="minMax"/>
        </c:scaling>
        <c:delete val="1"/>
        <c:axPos val="b"/>
        <c:numFmt formatCode="0" sourceLinked="1"/>
        <c:majorTickMark val="none"/>
        <c:minorTickMark val="none"/>
        <c:tickLblPos val="nextTo"/>
        <c:crossAx val="31540736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Cambria" panose="02040503050406030204" pitchFamily="18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686246040949668"/>
          <c:y val="0.13163023196759921"/>
          <c:w val="0.49163358365753901"/>
          <c:h val="0.68824418744515981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06F-49C9-B94A-39C6652F93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06F-49C9-B94A-39C6652F93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6F-49C9-B94A-39C6652F9390}"/>
              </c:ext>
            </c:extLst>
          </c:dPt>
          <c:dLbls>
            <c:dLbl>
              <c:idx val="0"/>
              <c:layout>
                <c:manualLayout>
                  <c:x val="-1.4553211818544565E-3"/>
                  <c:y val="-0.11761908567447948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>
                        <a:solidFill>
                          <a:schemeClr val="tx1"/>
                        </a:solidFill>
                      </a:rPr>
                      <a:t>Дают понять со </a:t>
                    </a:r>
                    <a:r>
                      <a:rPr lang="ru-RU" sz="1400" dirty="0" smtClean="0">
                        <a:solidFill>
                          <a:schemeClr val="tx1"/>
                        </a:solidFill>
                      </a:rPr>
                      <a:t>стороны </a:t>
                    </a:r>
                    <a:r>
                      <a:rPr lang="ru-RU" sz="1400" dirty="0">
                        <a:solidFill>
                          <a:schemeClr val="tx1"/>
                        </a:solidFill>
                      </a:rPr>
                      <a:t>должностного лица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"/>
                      <c:h val="0.445940872470108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06F-49C9-B94A-39C6652F9390}"/>
                </c:ext>
              </c:extLst>
            </c:dLbl>
            <c:dLbl>
              <c:idx val="1"/>
              <c:layout>
                <c:manualLayout>
                  <c:x val="-5.222878390201225E-2"/>
                  <c:y val="-0.13434331051339135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/>
                      <a:t>Заранее известно из опыта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6F-49C9-B94A-39C6652F9390}"/>
                </c:ext>
              </c:extLst>
            </c:dLbl>
            <c:dLbl>
              <c:idx val="2"/>
              <c:layout>
                <c:manualLayout>
                  <c:x val="-8.4843598028579978E-2"/>
                  <c:y val="4.4731094928417536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>
                        <a:solidFill>
                          <a:schemeClr val="tx1"/>
                        </a:solidFill>
                      </a:rPr>
                      <a:t>Инициатива </a:t>
                    </a:r>
                    <a:r>
                      <a:rPr lang="ru-RU" sz="1400" dirty="0" smtClean="0">
                        <a:solidFill>
                          <a:schemeClr val="tx1"/>
                        </a:solidFill>
                      </a:rPr>
                      <a:t>дающего</a:t>
                    </a:r>
                    <a:endParaRPr lang="ru-RU" sz="1400" dirty="0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77777777777778"/>
                      <c:h val="0.274862658938278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06F-49C9-B94A-39C6652F9390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в44!$C$9:$C$11</c:f>
              <c:strCache>
                <c:ptCount val="3"/>
                <c:pt idx="0">
                  <c:v>дают понять со стороны учреждения (должностного лица), что именно так следует сделать, заставляют давать взятки</c:v>
                </c:pt>
                <c:pt idx="1">
                  <c:v>заранее известно, что без взятки не обойтись, исходя из опыта родных, знакомых</c:v>
                </c:pt>
                <c:pt idx="2">
                  <c:v>инициатива исходит от меня, потому что я считаю, что так надежнее</c:v>
                </c:pt>
              </c:strCache>
            </c:strRef>
          </c:cat>
          <c:val>
            <c:numRef>
              <c:f>в44!$D$9:$D$11</c:f>
              <c:numCache>
                <c:formatCode>0</c:formatCode>
                <c:ptCount val="3"/>
                <c:pt idx="0">
                  <c:v>49</c:v>
                </c:pt>
                <c:pt idx="1">
                  <c:v>30.9</c:v>
                </c:pt>
                <c:pt idx="2">
                  <c:v>19.600000000000001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6F-49C9-B94A-39C6652F9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mbria" panose="020405030504060302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339554661503321"/>
          <c:y val="6.2538814011648394E-3"/>
          <c:w val="0.5720491445311443"/>
          <c:h val="0.99374611859883522"/>
        </c:manualLayout>
      </c:layout>
      <c:doughnut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rgbClr val="FF99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16-48AC-8C6B-2A74CCA27F43}"/>
              </c:ext>
            </c:extLst>
          </c:dPt>
          <c:dPt>
            <c:idx val="1"/>
            <c:bubble3D val="0"/>
            <c:spPr>
              <a:solidFill>
                <a:srgbClr val="629DD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16-48AC-8C6B-2A74CCA27F43}"/>
              </c:ext>
            </c:extLst>
          </c:dPt>
          <c:dLbls>
            <c:dLbl>
              <c:idx val="0"/>
              <c:layout>
                <c:manualLayout>
                  <c:x val="0"/>
                  <c:y val="-3.730341227613756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C00000"/>
                        </a:solidFill>
                      </a:rPr>
                      <a:t>51%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16-48AC-8C6B-2A74CCA27F43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defRPr>
                    </a:pPr>
                    <a:r>
                      <a:rPr lang="en-US" dirty="0" smtClean="0">
                        <a:solidFill>
                          <a:schemeClr val="accent1"/>
                        </a:solidFill>
                        <a:latin typeface="Cambria" panose="02040503050406030204" pitchFamily="18" charset="0"/>
                      </a:rPr>
                      <a:t>49%</a:t>
                    </a:r>
                    <a:endParaRPr lang="en-US" dirty="0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Cambria" panose="0204050305040603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16-48AC-8C6B-2A74CCA27F43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в24_1!$J$6:$J$7</c:f>
              <c:strCache>
                <c:ptCount val="2"/>
                <c:pt idx="0">
                  <c:v>скорее сообщил</c:v>
                </c:pt>
                <c:pt idx="1">
                  <c:v>скорее не сообщил</c:v>
                </c:pt>
              </c:strCache>
            </c:strRef>
          </c:cat>
          <c:val>
            <c:numRef>
              <c:f>в24_1!$K$6:$K$7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16-48AC-8C6B-2A74CCA27F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423053728149658"/>
          <c:y val="0.22604400970598976"/>
          <c:w val="0.48487845812509295"/>
          <c:h val="0.698492568176367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в27!$C$14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в27!$B$16:$B$20</c:f>
              <c:strCache>
                <c:ptCount val="5"/>
                <c:pt idx="0">
                  <c:v>отсутствует материальный стимул (вознаграждение)</c:v>
                </c:pt>
                <c:pt idx="1">
                  <c:v>не считаю необходимым (мне все равно)</c:v>
                </c:pt>
                <c:pt idx="2">
                  <c:v>опасаюсь привлечения к ответственности</c:v>
                </c:pt>
                <c:pt idx="3">
                  <c:v>опасаюсь появления угроз моей личной безопасности</c:v>
                </c:pt>
                <c:pt idx="4">
                  <c:v>cчитаю это бесполезным, меры не будут приняты</c:v>
                </c:pt>
              </c:strCache>
            </c:strRef>
          </c:cat>
          <c:val>
            <c:numRef>
              <c:f>в27!$C$16:$C$20</c:f>
              <c:numCache>
                <c:formatCode>General</c:formatCode>
                <c:ptCount val="5"/>
                <c:pt idx="0">
                  <c:v>0</c:v>
                </c:pt>
                <c:pt idx="1">
                  <c:v>9</c:v>
                </c:pt>
                <c:pt idx="2">
                  <c:v>3</c:v>
                </c:pt>
                <c:pt idx="3">
                  <c:v>30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C5-43FC-8E26-22320EA8314A}"/>
            </c:ext>
          </c:extLst>
        </c:ser>
        <c:ser>
          <c:idx val="1"/>
          <c:order val="1"/>
          <c:tx>
            <c:strRef>
              <c:f>в27!$D$14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solidFill>
                  <a:srgbClr val="41631B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в27!$B$16:$B$20</c:f>
              <c:strCache>
                <c:ptCount val="5"/>
                <c:pt idx="0">
                  <c:v>отсутствует материальный стимул (вознаграждение)</c:v>
                </c:pt>
                <c:pt idx="1">
                  <c:v>не считаю необходимым (мне все равно)</c:v>
                </c:pt>
                <c:pt idx="2">
                  <c:v>опасаюсь привлечения к ответственности</c:v>
                </c:pt>
                <c:pt idx="3">
                  <c:v>опасаюсь появления угроз моей личной безопасности</c:v>
                </c:pt>
                <c:pt idx="4">
                  <c:v>cчитаю это бесполезным, меры не будут приняты</c:v>
                </c:pt>
              </c:strCache>
            </c:strRef>
          </c:cat>
          <c:val>
            <c:numRef>
              <c:f>в27!$D$16:$D$20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20</c:v>
                </c:pt>
                <c:pt idx="4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C5-43FC-8E26-22320EA83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1"/>
        <c:axId val="1477030464"/>
        <c:axId val="1477030048"/>
      </c:barChart>
      <c:catAx>
        <c:axId val="1477030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ru-RU"/>
          </a:p>
        </c:txPr>
        <c:crossAx val="1477030048"/>
        <c:crosses val="autoZero"/>
        <c:auto val="1"/>
        <c:lblAlgn val="ctr"/>
        <c:lblOffset val="100"/>
        <c:noMultiLvlLbl val="0"/>
      </c:catAx>
      <c:valAx>
        <c:axId val="1477030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7703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378297244094486"/>
          <c:y val="0"/>
          <c:w val="0.3011909448818898"/>
          <c:h val="0.9730546914540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E64E42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ln>
                <a:solidFill>
                  <a:srgbClr val="FF9933"/>
                </a:solidFill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Лист1!$A$8:$A$17</c:f>
              <c:strCache>
                <c:ptCount val="10"/>
                <c:pt idx="0">
                  <c:v>Судебные органы</c:v>
                </c:pt>
                <c:pt idx="1">
                  <c:v>Ростехнадзор</c:v>
                </c:pt>
                <c:pt idx="2">
                  <c:v>Органы по архитектуре и строительству (БТИ и др.)</c:v>
                </c:pt>
                <c:pt idx="3">
                  <c:v>Прокуратура</c:v>
                </c:pt>
                <c:pt idx="4">
                  <c:v>Органы противопожарного надзора, МЧС</c:v>
                </c:pt>
                <c:pt idx="5">
                  <c:v>Иные органы власти</c:v>
                </c:pt>
                <c:pt idx="6">
                  <c:v>Органы, занимающиеся вопросами предоставления земельных участков</c:v>
                </c:pt>
                <c:pt idx="7">
                  <c:v>Полиция, органы внутренних дел</c:v>
                </c:pt>
                <c:pt idx="8">
                  <c:v>Органы по реализации политики в сфере торговли, питания и услуг</c:v>
                </c:pt>
                <c:pt idx="9">
                  <c:v>Органы по охране природных ресурсов и окружающей среды</c:v>
                </c:pt>
              </c:strCache>
            </c:strRef>
          </c:cat>
          <c:val>
            <c:numRef>
              <c:f>Лист1!$B$8:$B$17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10</c:v>
                </c:pt>
                <c:pt idx="8">
                  <c:v>14</c:v>
                </c:pt>
                <c:pt idx="9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A2-4AAD-8178-F4757AC8DDF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Лист1!$A$8:$A$17</c:f>
              <c:strCache>
                <c:ptCount val="10"/>
                <c:pt idx="0">
                  <c:v>Судебные органы</c:v>
                </c:pt>
                <c:pt idx="1">
                  <c:v>Ростехнадзор</c:v>
                </c:pt>
                <c:pt idx="2">
                  <c:v>Органы по архитектуре и строительству (БТИ и др.)</c:v>
                </c:pt>
                <c:pt idx="3">
                  <c:v>Прокуратура</c:v>
                </c:pt>
                <c:pt idx="4">
                  <c:v>Органы противопожарного надзора, МЧС</c:v>
                </c:pt>
                <c:pt idx="5">
                  <c:v>Иные органы власти</c:v>
                </c:pt>
                <c:pt idx="6">
                  <c:v>Органы, занимающиеся вопросами предоставления земельных участков</c:v>
                </c:pt>
                <c:pt idx="7">
                  <c:v>Полиция, органы внутренних дел</c:v>
                </c:pt>
                <c:pt idx="8">
                  <c:v>Органы по реализации политики в сфере торговли, питания и услуг</c:v>
                </c:pt>
                <c:pt idx="9">
                  <c:v>Органы по охране природных ресурсов и окружающей среды</c:v>
                </c:pt>
              </c:strCache>
            </c:strRef>
          </c:cat>
          <c:val>
            <c:numRef>
              <c:f>Лист1!$C$8:$C$17</c:f>
              <c:numCache>
                <c:formatCode>0</c:formatCode>
                <c:ptCount val="10"/>
                <c:pt idx="0">
                  <c:v>3.2</c:v>
                </c:pt>
                <c:pt idx="1">
                  <c:v>13.8</c:v>
                </c:pt>
                <c:pt idx="2">
                  <c:v>9.1</c:v>
                </c:pt>
                <c:pt idx="3">
                  <c:v>1.8</c:v>
                </c:pt>
                <c:pt idx="4">
                  <c:v>8.4</c:v>
                </c:pt>
                <c:pt idx="5">
                  <c:v>20</c:v>
                </c:pt>
                <c:pt idx="6">
                  <c:v>20.9</c:v>
                </c:pt>
                <c:pt idx="7">
                  <c:v>17.2</c:v>
                </c:pt>
                <c:pt idx="8">
                  <c:v>6.7</c:v>
                </c:pt>
                <c:pt idx="9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A2-4AAD-8178-F4757AC8DD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3278720"/>
        <c:axId val="43280256"/>
      </c:barChart>
      <c:catAx>
        <c:axId val="432787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43280256"/>
        <c:crosses val="autoZero"/>
        <c:auto val="1"/>
        <c:lblAlgn val="ctr"/>
        <c:lblOffset val="100"/>
        <c:noMultiLvlLbl val="0"/>
      </c:catAx>
      <c:valAx>
        <c:axId val="43280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2787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709047861657085"/>
          <c:y val="0.5288610413701148"/>
          <c:w val="7.5703083989501319E-2"/>
          <c:h val="0.1253928961596859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Cambria" panose="02040503050406030204" pitchFamily="18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546295361121493"/>
          <c:y val="7.391746568689074E-2"/>
          <c:w val="0.40671728564999371"/>
          <c:h val="0.916674224664880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A55-4345-A7A3-C3B3CE49AA62}"/>
              </c:ext>
            </c:extLst>
          </c:dPt>
          <c:dLbls>
            <c:spPr>
              <a:ln>
                <a:solidFill>
                  <a:schemeClr val="accent1"/>
                </a:solidFill>
              </a:ln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не знаю</c:v>
                </c:pt>
                <c:pt idx="1">
                  <c:v>не используют неформальные платежи</c:v>
                </c:pt>
                <c:pt idx="2">
                  <c:v>не для достижения определенных целей, просто платежей не удается избежать</c:v>
                </c:pt>
                <c:pt idx="3">
                  <c:v>для обхода  обременительных для организации (предприятий) требований </c:v>
                </c:pt>
                <c:pt idx="4">
                  <c:v>для обхода невыполнимых (противоречивых) требований </c:v>
                </c:pt>
                <c:pt idx="5">
                  <c:v>для ускорения получения необходимых документов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</c:v>
                </c:pt>
                <c:pt idx="1">
                  <c:v>21</c:v>
                </c:pt>
                <c:pt idx="2">
                  <c:v>13</c:v>
                </c:pt>
                <c:pt idx="3">
                  <c:v>29</c:v>
                </c:pt>
                <c:pt idx="4">
                  <c:v>37</c:v>
                </c:pt>
                <c:pt idx="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55-4345-A7A3-C3B3CE49AA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7A55-4345-A7A3-C3B3CE49AA62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не знаю</c:v>
                </c:pt>
                <c:pt idx="1">
                  <c:v>не используют неформальные платежи</c:v>
                </c:pt>
                <c:pt idx="2">
                  <c:v>не для достижения определенных целей, просто платежей не удается избежать</c:v>
                </c:pt>
                <c:pt idx="3">
                  <c:v>для обхода  обременительных для организации (предприятий) требований </c:v>
                </c:pt>
                <c:pt idx="4">
                  <c:v>для обхода невыполнимых (противоречивых) требований </c:v>
                </c:pt>
                <c:pt idx="5">
                  <c:v>для ускорения получения необходимых документов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12</c:v>
                </c:pt>
                <c:pt idx="1">
                  <c:v>24</c:v>
                </c:pt>
                <c:pt idx="2">
                  <c:v>13</c:v>
                </c:pt>
                <c:pt idx="3">
                  <c:v>33</c:v>
                </c:pt>
                <c:pt idx="4">
                  <c:v>33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55-4345-A7A3-C3B3CE49AA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7A55-4345-A7A3-C3B3CE49AA62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не знаю</c:v>
                </c:pt>
                <c:pt idx="1">
                  <c:v>не используют неформальные платежи</c:v>
                </c:pt>
                <c:pt idx="2">
                  <c:v>не для достижения определенных целей, просто платежей не удается избежать</c:v>
                </c:pt>
                <c:pt idx="3">
                  <c:v>для обхода  обременительных для организации (предприятий) требований </c:v>
                </c:pt>
                <c:pt idx="4">
                  <c:v>для обхода невыполнимых (противоречивых) требований </c:v>
                </c:pt>
                <c:pt idx="5">
                  <c:v>для ускорения получения необходимых документов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36</c:v>
                </c:pt>
                <c:pt idx="1">
                  <c:v>14</c:v>
                </c:pt>
                <c:pt idx="2">
                  <c:v>7</c:v>
                </c:pt>
                <c:pt idx="3">
                  <c:v>19</c:v>
                </c:pt>
                <c:pt idx="4">
                  <c:v>20</c:v>
                </c:pt>
                <c:pt idx="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A55-4345-A7A3-C3B3CE49AA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3395328"/>
        <c:axId val="43405312"/>
      </c:barChart>
      <c:catAx>
        <c:axId val="433953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43405312"/>
        <c:crosses val="autoZero"/>
        <c:auto val="1"/>
        <c:lblAlgn val="ctr"/>
        <c:lblOffset val="100"/>
        <c:noMultiLvlLbl val="0"/>
      </c:catAx>
      <c:valAx>
        <c:axId val="4340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3953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3377200085112951"/>
          <c:y val="6.1760800419973444E-3"/>
          <c:w val="0.3264771428410026"/>
          <c:h val="5.269193202129726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Cambria" panose="02040503050406030204" pitchFamily="18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842346576876075E-2"/>
          <c:y val="0.24092561098162049"/>
          <c:w val="0.95984901250288412"/>
          <c:h val="0.525332279613072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МУНИЦИПАЛЬНЫЙ</c:v>
                </c:pt>
                <c:pt idx="1">
                  <c:v>РЕГИОНАЛЬНЫЙ</c:v>
                </c:pt>
                <c:pt idx="2">
                  <c:v>ФЕДЕРАЛЬНЫЙ</c:v>
                </c:pt>
                <c:pt idx="3">
                  <c:v>не знаю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</c:v>
                </c:pt>
                <c:pt idx="1">
                  <c:v>6</c:v>
                </c:pt>
                <c:pt idx="2">
                  <c:v>44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77-40EC-BF43-023B9BF65C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МУНИЦИПАЛЬНЫЙ</c:v>
                </c:pt>
                <c:pt idx="1">
                  <c:v>РЕГИОНАЛЬНЫЙ</c:v>
                </c:pt>
                <c:pt idx="2">
                  <c:v>ФЕДЕРАЛЬНЫЙ</c:v>
                </c:pt>
                <c:pt idx="3">
                  <c:v>не знаю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23</c:v>
                </c:pt>
                <c:pt idx="1">
                  <c:v>13</c:v>
                </c:pt>
                <c:pt idx="2">
                  <c:v>46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77-40EC-BF43-023B9BF65C6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МУНИЦИПАЛЬНЫЙ</c:v>
                </c:pt>
                <c:pt idx="1">
                  <c:v>РЕГИОНАЛЬНЫЙ</c:v>
                </c:pt>
                <c:pt idx="2">
                  <c:v>ФЕДЕРАЛЬНЫЙ</c:v>
                </c:pt>
                <c:pt idx="3">
                  <c:v>не знаю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27</c:v>
                </c:pt>
                <c:pt idx="1">
                  <c:v>14</c:v>
                </c:pt>
                <c:pt idx="2">
                  <c:v>41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77-40EC-BF43-023B9BF65C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3697408"/>
        <c:axId val="103711488"/>
      </c:barChart>
      <c:catAx>
        <c:axId val="103697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accent4">
                <a:lumMod val="20000"/>
                <a:lumOff val="8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ru-RU"/>
          </a:p>
        </c:txPr>
        <c:crossAx val="103711488"/>
        <c:crosses val="autoZero"/>
        <c:auto val="1"/>
        <c:lblAlgn val="ctr"/>
        <c:lblOffset val="100"/>
        <c:noMultiLvlLbl val="0"/>
      </c:catAx>
      <c:valAx>
        <c:axId val="1037114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369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>
          <a:latin typeface="Cambria" panose="02040503050406030204" pitchFamily="18" charset="0"/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842346576876075E-2"/>
          <c:y val="0.20758110296870602"/>
          <c:w val="0.95984901250288412"/>
          <c:h val="0.500324090083252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5">
                <a:tint val="6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добились решения вопроса без взятки</c:v>
                </c:pt>
                <c:pt idx="1">
                  <c:v>ничего не добились жалобой</c:v>
                </c:pt>
                <c:pt idx="2">
                  <c:v>из-за жалобы начались неприятности</c:v>
                </c:pt>
                <c:pt idx="3">
                  <c:v>не знаю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  <c:pt idx="1">
                  <c:v>33</c:v>
                </c:pt>
                <c:pt idx="2">
                  <c:v>27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7B-4CF1-90C4-6677AB94FA2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добились решения вопроса без взятки</c:v>
                </c:pt>
                <c:pt idx="1">
                  <c:v>ничего не добились жалобой</c:v>
                </c:pt>
                <c:pt idx="2">
                  <c:v>из-за жалобы начались неприятности</c:v>
                </c:pt>
                <c:pt idx="3">
                  <c:v>не знаю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15</c:v>
                </c:pt>
                <c:pt idx="1">
                  <c:v>14</c:v>
                </c:pt>
                <c:pt idx="2">
                  <c:v>31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7B-4CF1-90C4-6677AB94FA2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solidFill>
                  <a:schemeClr val="accent5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добились решения вопроса без взятки</c:v>
                </c:pt>
                <c:pt idx="1">
                  <c:v>ничего не добились жалобой</c:v>
                </c:pt>
                <c:pt idx="2">
                  <c:v>из-за жалобы начались неприятности</c:v>
                </c:pt>
                <c:pt idx="3">
                  <c:v>не знаю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29</c:v>
                </c:pt>
                <c:pt idx="1">
                  <c:v>21</c:v>
                </c:pt>
                <c:pt idx="2">
                  <c:v>46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7B-4CF1-90C4-6677AB94FA2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2669568"/>
        <c:axId val="42671488"/>
      </c:barChart>
      <c:catAx>
        <c:axId val="42669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accent4">
                <a:lumMod val="20000"/>
                <a:lumOff val="8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ru-RU"/>
          </a:p>
        </c:txPr>
        <c:crossAx val="42671488"/>
        <c:crosses val="autoZero"/>
        <c:auto val="1"/>
        <c:lblAlgn val="ctr"/>
        <c:lblOffset val="100"/>
        <c:noMultiLvlLbl val="0"/>
      </c:catAx>
      <c:valAx>
        <c:axId val="426714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266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00">
          <a:latin typeface="Cambria" panose="02040503050406030204" pitchFamily="18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546295361121493"/>
          <c:y val="0.14185424164866114"/>
          <c:w val="0.52330044136510079"/>
          <c:h val="0.848737348749902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знаю из СМИ</c:v>
                </c:pt>
                <c:pt idx="1">
                  <c:v>знаю такие ситуации среди коллег по отрасли</c:v>
                </c:pt>
                <c:pt idx="2">
                  <c:v>знаю, наша организация (предприятие) подавала жалобу</c:v>
                </c:pt>
                <c:pt idx="3">
                  <c:v>нет, не знаю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51</c:v>
                </c:pt>
                <c:pt idx="1">
                  <c:v>16</c:v>
                </c:pt>
                <c:pt idx="2">
                  <c:v>2</c:v>
                </c:pt>
                <c:pt idx="3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C2-4D32-ACAF-3E0784073B1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2.844706147454783E-3"/>
                  <c:y val="-7.5477102951066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E6-4A7C-81E6-E68BD261A523}"/>
                </c:ext>
              </c:extLst>
            </c:dLbl>
            <c:dLbl>
              <c:idx val="2"/>
              <c:layout>
                <c:manualLayout>
                  <c:x val="2.8447061474546789E-3"/>
                  <c:y val="-1.13215654426598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E6-4A7C-81E6-E68BD261A5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знаю из СМИ</c:v>
                </c:pt>
                <c:pt idx="1">
                  <c:v>знаю такие ситуации среди коллег по отрасли</c:v>
                </c:pt>
                <c:pt idx="2">
                  <c:v>знаю, наша организация (предприятие) подавала жалобу</c:v>
                </c:pt>
                <c:pt idx="3">
                  <c:v>нет, не знаю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36</c:v>
                </c:pt>
                <c:pt idx="1">
                  <c:v>15</c:v>
                </c:pt>
                <c:pt idx="2">
                  <c:v>1</c:v>
                </c:pt>
                <c:pt idx="3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C2-4D32-ACAF-3E0784073B1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знаю из СМИ</c:v>
                </c:pt>
                <c:pt idx="1">
                  <c:v>знаю такие ситуации среди коллег по отрасли</c:v>
                </c:pt>
                <c:pt idx="2">
                  <c:v>знаю, наша организация (предприятие) подавала жалобу</c:v>
                </c:pt>
                <c:pt idx="3">
                  <c:v>нет, не знаю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30</c:v>
                </c:pt>
                <c:pt idx="1">
                  <c:v>9</c:v>
                </c:pt>
                <c:pt idx="2">
                  <c:v>2</c:v>
                </c:pt>
                <c:pt idx="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C2-4D32-ACAF-3E0784073B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2828544"/>
        <c:axId val="42830848"/>
      </c:barChart>
      <c:catAx>
        <c:axId val="428285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ru-RU"/>
          </a:p>
        </c:txPr>
        <c:crossAx val="42830848"/>
        <c:crosses val="autoZero"/>
        <c:auto val="1"/>
        <c:lblAlgn val="ctr"/>
        <c:lblOffset val="100"/>
        <c:noMultiLvlLbl val="0"/>
      </c:catAx>
      <c:valAx>
        <c:axId val="428308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82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2693199785952659"/>
          <c:y val="4.9060116918192627E-2"/>
          <c:w val="0.3347569556985176"/>
          <c:h val="6.64299538311910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00">
          <a:solidFill>
            <a:schemeClr val="tx1"/>
          </a:solidFill>
          <a:latin typeface="Cambria" panose="02040503050406030204" pitchFamily="18" charset="0"/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016889551685645E-2"/>
          <c:y val="0.18784510558885201"/>
          <c:w val="0.94396622089662874"/>
          <c:h val="0.7038940117764692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в28!$O$4</c:f>
              <c:strCache>
                <c:ptCount val="1"/>
                <c:pt idx="0">
                  <c:v>возрос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A8-4568-B6A3-7F5347A67EC5}"/>
              </c:ext>
            </c:extLst>
          </c:dPt>
          <c:dPt>
            <c:idx val="4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A8-4568-B6A3-7F5347A67EC5}"/>
              </c:ext>
            </c:extLst>
          </c:dPt>
          <c:dPt>
            <c:idx val="7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A8-4568-B6A3-7F5347A67E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в28!$N$5:$N$12</c:f>
              <c:strCache>
                <c:ptCount val="8"/>
                <c:pt idx="0">
                  <c:v>Бытовая</c:v>
                </c:pt>
                <c:pt idx="1">
                  <c:v>Деловая</c:v>
                </c:pt>
                <c:pt idx="3">
                  <c:v>Бытовая</c:v>
                </c:pt>
                <c:pt idx="4">
                  <c:v>Деловая</c:v>
                </c:pt>
                <c:pt idx="6">
                  <c:v>Бытовая</c:v>
                </c:pt>
                <c:pt idx="7">
                  <c:v>Деловая</c:v>
                </c:pt>
              </c:strCache>
            </c:strRef>
          </c:cat>
          <c:val>
            <c:numRef>
              <c:f>в28!$O$5:$O$12</c:f>
              <c:numCache>
                <c:formatCode>0</c:formatCode>
                <c:ptCount val="8"/>
                <c:pt idx="0">
                  <c:v>14</c:v>
                </c:pt>
                <c:pt idx="1">
                  <c:v>14</c:v>
                </c:pt>
                <c:pt idx="3">
                  <c:v>19</c:v>
                </c:pt>
                <c:pt idx="4">
                  <c:v>16</c:v>
                </c:pt>
                <c:pt idx="6">
                  <c:v>36</c:v>
                </c:pt>
                <c:pt idx="7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88-45A6-A0E2-176690318D14}"/>
            </c:ext>
          </c:extLst>
        </c:ser>
        <c:ser>
          <c:idx val="1"/>
          <c:order val="1"/>
          <c:tx>
            <c:strRef>
              <c:f>в28!$P$4</c:f>
              <c:strCache>
                <c:ptCount val="1"/>
                <c:pt idx="0">
                  <c:v>не изменился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BA8-4568-B6A3-7F5347A67EC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BA8-4568-B6A3-7F5347A67EC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BA8-4568-B6A3-7F5347A67E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в28!$N$5:$N$12</c:f>
              <c:strCache>
                <c:ptCount val="8"/>
                <c:pt idx="0">
                  <c:v>Бытовая</c:v>
                </c:pt>
                <c:pt idx="1">
                  <c:v>Деловая</c:v>
                </c:pt>
                <c:pt idx="3">
                  <c:v>Бытовая</c:v>
                </c:pt>
                <c:pt idx="4">
                  <c:v>Деловая</c:v>
                </c:pt>
                <c:pt idx="6">
                  <c:v>Бытовая</c:v>
                </c:pt>
                <c:pt idx="7">
                  <c:v>Деловая</c:v>
                </c:pt>
              </c:strCache>
            </c:strRef>
          </c:cat>
          <c:val>
            <c:numRef>
              <c:f>в28!$P$5:$P$12</c:f>
              <c:numCache>
                <c:formatCode>0</c:formatCode>
                <c:ptCount val="8"/>
                <c:pt idx="0">
                  <c:v>50</c:v>
                </c:pt>
                <c:pt idx="1">
                  <c:v>64</c:v>
                </c:pt>
                <c:pt idx="3">
                  <c:v>42</c:v>
                </c:pt>
                <c:pt idx="4">
                  <c:v>62</c:v>
                </c:pt>
                <c:pt idx="6">
                  <c:v>38</c:v>
                </c:pt>
                <c:pt idx="7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88-45A6-A0E2-176690318D14}"/>
            </c:ext>
          </c:extLst>
        </c:ser>
        <c:ser>
          <c:idx val="2"/>
          <c:order val="2"/>
          <c:tx>
            <c:strRef>
              <c:f>в28!$Q$4</c:f>
              <c:strCache>
                <c:ptCount val="1"/>
                <c:pt idx="0">
                  <c:v>уменьшился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BA8-4568-B6A3-7F5347A67EC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BA8-4568-B6A3-7F5347A67EC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BA8-4568-B6A3-7F5347A67E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в28!$N$5:$N$12</c:f>
              <c:strCache>
                <c:ptCount val="8"/>
                <c:pt idx="0">
                  <c:v>Бытовая</c:v>
                </c:pt>
                <c:pt idx="1">
                  <c:v>Деловая</c:v>
                </c:pt>
                <c:pt idx="3">
                  <c:v>Бытовая</c:v>
                </c:pt>
                <c:pt idx="4">
                  <c:v>Деловая</c:v>
                </c:pt>
                <c:pt idx="6">
                  <c:v>Бытовая</c:v>
                </c:pt>
                <c:pt idx="7">
                  <c:v>Деловая</c:v>
                </c:pt>
              </c:strCache>
            </c:strRef>
          </c:cat>
          <c:val>
            <c:numRef>
              <c:f>в28!$Q$5:$Q$12</c:f>
              <c:numCache>
                <c:formatCode>0</c:formatCode>
                <c:ptCount val="8"/>
                <c:pt idx="0">
                  <c:v>14</c:v>
                </c:pt>
                <c:pt idx="1">
                  <c:v>22</c:v>
                </c:pt>
                <c:pt idx="3">
                  <c:v>12</c:v>
                </c:pt>
                <c:pt idx="4">
                  <c:v>22</c:v>
                </c:pt>
                <c:pt idx="6">
                  <c:v>14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88-45A6-A0E2-176690318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2692736"/>
        <c:axId val="82694528"/>
      </c:barChart>
      <c:catAx>
        <c:axId val="8269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82694528"/>
        <c:crosses val="autoZero"/>
        <c:auto val="1"/>
        <c:lblAlgn val="ctr"/>
        <c:lblOffset val="100"/>
        <c:noMultiLvlLbl val="0"/>
      </c:catAx>
      <c:valAx>
        <c:axId val="826945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269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1050330527098568"/>
          <c:y val="3.5273858460171094E-2"/>
          <c:w val="0.55352348986558708"/>
          <c:h val="7.76142928563492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Бытовая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138-4F29-81B5-C6BB2605692C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известно, постоянно слежу за этим</c:v>
                </c:pt>
                <c:pt idx="1">
                  <c:v>известно, но специально не слежу за этим</c:v>
                </c:pt>
                <c:pt idx="2">
                  <c:v>что-то слышал, но ничего определенного припомнить не могу</c:v>
                </c:pt>
                <c:pt idx="3">
                  <c:v>ничего не знаю об этом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19</c:v>
                </c:pt>
                <c:pt idx="2">
                  <c:v>29</c:v>
                </c:pt>
                <c:pt idx="3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38-4F29-81B5-C6BB260569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Деловая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D138-4F29-81B5-C6BB2605692C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известно, постоянно слежу за этим</c:v>
                </c:pt>
                <c:pt idx="1">
                  <c:v>известно, но специально не слежу за этим</c:v>
                </c:pt>
                <c:pt idx="2">
                  <c:v>что-то слышал, но ничего определенного припомнить не могу</c:v>
                </c:pt>
                <c:pt idx="3">
                  <c:v>ничего не знаю об этом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</c:v>
                </c:pt>
                <c:pt idx="1">
                  <c:v>21</c:v>
                </c:pt>
                <c:pt idx="2">
                  <c:v>37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38-4F29-81B5-C6BB260569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018688"/>
        <c:axId val="86065536"/>
      </c:barChart>
      <c:catAx>
        <c:axId val="8601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6065536"/>
        <c:crosses val="autoZero"/>
        <c:auto val="1"/>
        <c:lblAlgn val="ctr"/>
        <c:lblOffset val="100"/>
        <c:noMultiLvlLbl val="0"/>
      </c:catAx>
      <c:valAx>
        <c:axId val="860655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6018688"/>
        <c:crosses val="autoZero"/>
        <c:crossBetween val="between"/>
      </c:valAx>
    </c:plotArea>
    <c:legend>
      <c:legendPos val="l"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1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0.65347</cdr:x>
      <cdr:y>0.54898</cdr:y>
    </cdr:from>
    <cdr:to>
      <cdr:x>0.8623</cdr:x>
      <cdr:y>0.64693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387965" y="1897469"/>
          <a:ext cx="1082703" cy="33855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dirty="0" err="1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МИКРОпредприятие</a:t>
          </a:r>
          <a:endParaRPr lang="ru-RU" sz="800" dirty="0" smtClean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ru-RU" sz="8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(до 15 человек) </a:t>
          </a:r>
          <a:endParaRPr lang="ru-RU" sz="800" dirty="0"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0.57626</cdr:x>
      <cdr:y>0.37649</cdr:y>
    </cdr:from>
    <cdr:to>
      <cdr:x>0.66654</cdr:x>
      <cdr:y>0.44961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7680" y="1380338"/>
          <a:ext cx="463363" cy="26807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Cambria" panose="02040503050406030204" pitchFamily="18" charset="0"/>
            </a:rPr>
            <a:t>49%</a:t>
          </a:r>
          <a:endParaRPr lang="ru-RU" sz="1100" dirty="0">
            <a:latin typeface="Cambria" panose="020405030504060302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</cdr:x>
      <cdr:y>0.21153</cdr:y>
    </cdr:from>
    <cdr:to>
      <cdr:x>0.96756</cdr:x>
      <cdr:y>0.37359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497560" y="391596"/>
          <a:ext cx="3270672" cy="3000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5875">
          <a:solidFill>
            <a:srgbClr val="FF0000"/>
          </a:solidFill>
          <a:prstDash val="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 rtl="0"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4E3835E-24B0-496B-96EE-067346D27389}" type="datetime1">
              <a:rPr lang="ru-RU" smtClean="0"/>
              <a:t>30.10.2023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EBC1D5-B3EF-4A13-8CDE-7F28DE69B96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0146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ED697-B44C-4067-9866-37A6A4B979E8}" type="datetime1">
              <a:rPr lang="ru-RU" smtClean="0"/>
              <a:pPr/>
              <a:t>30.10.2023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FD34AC2-3728-4A8B-B58F-6888FAEC3D20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86178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432AEE-EB23-43BD-A0B8-0AFC107EE731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35058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1F485D-8BCC-4B0D-A0E5-80FFB2BE445C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02397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F6C8E9-0557-49D4-9F8D-A40C7C608302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6206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551D9-AF45-4176-A3F3-057CF81DD822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3483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9BD419-8CEF-49C9-B21A-90C3E1D54888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4561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BA852A-8343-4181-A239-EFD6593733E7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32641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F3656E-2069-40A4-977E-DBE49A3998E7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53328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9139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FE8A79-2272-47AD-B9EF-C0905B3E57D0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6" name="Полилиния: Фигура 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25882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7" name="Полилиния: Фигура 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52396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9699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21BB0F-4C4E-497D-94B6-E154B2161097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0159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A3A76F-CD19-498E-A7D3-9E197F98EA0B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7954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768A8C-D119-4247-8FD8-338347460D14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39420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5E20A7-7FE6-496B-A6C6-45FCB82D1E9B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3213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5068B55-532C-4290-9FD4-8548822C384E}" type="datetime1">
              <a:rPr lang="ru-RU" noProof="0" smtClean="0"/>
              <a:t>30.10.2023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28E537-E56B-49CA-B596-52598082FBE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4475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4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6"/>
          <p:cNvSpPr txBox="1"/>
          <p:nvPr/>
        </p:nvSpPr>
        <p:spPr>
          <a:xfrm>
            <a:off x="144182" y="-447341"/>
            <a:ext cx="11863787" cy="5539978"/>
          </a:xfrm>
          <a:prstGeom prst="rect">
            <a:avLst/>
          </a:prstGeom>
          <a:noFill/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0" rIns="0" bIns="0" rtlCol="0">
            <a:spAutoFit/>
          </a:bodyPr>
          <a:lstStyle/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О результатах социологического </a:t>
            </a:r>
          </a:p>
          <a:p>
            <a:pPr algn="ctr">
              <a:tabLst>
                <a:tab pos="347663" algn="l"/>
              </a:tabLst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исследования по оценке уровня коррупции </a:t>
            </a:r>
          </a:p>
          <a:p>
            <a:pPr algn="ctr">
              <a:tabLst>
                <a:tab pos="347663" algn="l"/>
              </a:tabLst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в Новосибирской области в 20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</a:rPr>
              <a:t>21</a:t>
            </a: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 году</a:t>
            </a:r>
          </a:p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r">
              <a:tabLst>
                <a:tab pos="347663" algn="l"/>
              </a:tabLst>
            </a:pPr>
            <a:endParaRPr lang="ru-RU" sz="3600" b="1" dirty="0" smtClean="0">
              <a:solidFill>
                <a:schemeClr val="accent1"/>
              </a:solidFill>
              <a:latin typeface="+mj-lt"/>
            </a:endParaRPr>
          </a:p>
          <a:p>
            <a:pPr algn="ctr">
              <a:tabLst>
                <a:tab pos="347663" algn="l"/>
              </a:tabLst>
            </a:pPr>
            <a:endParaRPr lang="ru-RU" sz="36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05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09"/>
          <p:cNvSpPr txBox="1"/>
          <p:nvPr/>
        </p:nvSpPr>
        <p:spPr>
          <a:xfrm>
            <a:off x="591817" y="668229"/>
            <a:ext cx="4803144" cy="1846659"/>
          </a:xfrm>
          <a:prstGeom prst="rect">
            <a:avLst/>
          </a:prstGeo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16200000" scaled="1"/>
          </a:gradFill>
        </p:spPr>
        <p:txBody>
          <a:bodyPr wrap="square" lIns="0" tIns="0" rIns="0" bIns="0" rtlCol="0">
            <a:spAutoFit/>
          </a:bodyPr>
          <a:lstStyle/>
          <a:p>
            <a:pPr algn="just" rtl="0">
              <a:tabLst>
                <a:tab pos="347663" algn="l"/>
              </a:tabLst>
            </a:pPr>
            <a:r>
              <a:rPr lang="ru-RU" sz="2000" b="1" dirty="0" smtClean="0">
                <a:solidFill>
                  <a:srgbClr val="30353F"/>
                </a:solidFill>
                <a:latin typeface="Cambria" panose="02040503050406030204" pitchFamily="18" charset="0"/>
              </a:rPr>
              <a:t>БЫТОВАЯ КОРРУПЦИЯ </a:t>
            </a:r>
            <a:r>
              <a:rPr lang="ru-RU" sz="2000" dirty="0">
                <a:solidFill>
                  <a:srgbClr val="30353F"/>
                </a:solidFill>
                <a:latin typeface="Cambria" panose="02040503050406030204" pitchFamily="18" charset="0"/>
              </a:rPr>
              <a:t>–</a:t>
            </a:r>
            <a:r>
              <a:rPr lang="ru-RU" sz="2000" dirty="0" smtClean="0">
                <a:solidFill>
                  <a:srgbClr val="30353F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Cambria" panose="02040503050406030204" pitchFamily="18" charset="0"/>
              </a:rPr>
              <a:t>коррупция, возникающая при взаимодействии граждан и представителей органов власти, в том числе при предоставлении государственных (муниципальных) </a:t>
            </a:r>
            <a:r>
              <a:rPr lang="ru-RU" sz="2000" dirty="0" smtClean="0">
                <a:solidFill>
                  <a:prstClr val="black"/>
                </a:solidFill>
                <a:latin typeface="Cambria" panose="02040503050406030204" pitchFamily="18" charset="0"/>
              </a:rPr>
              <a:t>услуг</a:t>
            </a:r>
            <a:endParaRPr lang="ru-RU" sz="2000" b="1" dirty="0">
              <a:solidFill>
                <a:srgbClr val="30353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рямоугольник 2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35722" y="2612283"/>
            <a:ext cx="4859238" cy="3382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МЕТОД </a:t>
            </a: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СБОРА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ИНФОРМАЦИИ:</a:t>
            </a:r>
            <a:r>
              <a:rPr lang="en-US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телефонный опрос по стационарным и мобильным телефонам. </a:t>
            </a:r>
          </a:p>
          <a:p>
            <a:pPr algn="just">
              <a:spcBef>
                <a:spcPts val="300"/>
              </a:spcBef>
            </a:pPr>
            <a:endParaRPr lang="ru-RU" sz="1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ИНФОРМАЦИОННАЯ </a:t>
            </a: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БАЗА: 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граждане РФ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, проживающие на территории Новосибирской области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более 2 лет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(за исключением граждан РФ, находящихся в местах лишения свободы и граждан РФ, не имеющих определенного места жительства)</a:t>
            </a:r>
          </a:p>
          <a:p>
            <a:pPr algn="just">
              <a:spcBef>
                <a:spcPts val="300"/>
              </a:spcBef>
            </a:pPr>
            <a:endParaRPr lang="ru-RU" sz="12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ОБЪЕМ ВЫБОРОЧНОЙ СОВОКУПНОСТИ: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600 жителей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Новосибирской области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старше 18 лет.</a:t>
            </a:r>
          </a:p>
          <a:p>
            <a:pPr algn="just">
              <a:spcBef>
                <a:spcPts val="300"/>
              </a:spcBef>
            </a:pPr>
            <a:endParaRPr lang="ru-RU" sz="1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ТИП </a:t>
            </a: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ВЫБОРОЧНОЙ СОВОКУПНОСТИ: </a:t>
            </a:r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</a:rPr>
              <a:t>многоступенчатая стратифицированная с организацией ступеней по территориальному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признаку. </a:t>
            </a:r>
          </a:p>
          <a:p>
            <a:pPr algn="just">
              <a:spcBef>
                <a:spcPts val="300"/>
              </a:spcBef>
            </a:pP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Выборка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репрезентирует жителей Новосибирской области по полу, возрасту и типу поселений. </a:t>
            </a:r>
            <a:endParaRPr lang="ru-RU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>
              <a:spcBef>
                <a:spcPts val="300"/>
              </a:spcBef>
            </a:pPr>
            <a:endParaRPr lang="ru-RU" sz="1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3114656"/>
              </p:ext>
            </p:extLst>
          </p:nvPr>
        </p:nvGraphicFramePr>
        <p:xfrm>
          <a:off x="6387546" y="643645"/>
          <a:ext cx="460851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076802" y="1411632"/>
            <a:ext cx="1183513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городской округ 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НОВОСИБИРСК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729772" y="825078"/>
            <a:ext cx="1781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ГОРОДСКОЕ НАСЕЛЕНИЕ в 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муниципальных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районах</a:t>
            </a:r>
            <a:r>
              <a:rPr lang="ru-RU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87547" y="1695448"/>
            <a:ext cx="1781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СЕЛЬСКОЕ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НАСЕЛЕНИЕ в муниципальных </a:t>
            </a:r>
            <a:r>
              <a:rPr lang="ru-RU" sz="1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районах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28656" y="2696850"/>
            <a:ext cx="158417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городские округа БЕРДСК, </a:t>
            </a:r>
            <a:r>
              <a:rPr lang="ru-RU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ИСКИТИМ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638439" y="328569"/>
            <a:ext cx="4513811" cy="31507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Cambria" panose="02040503050406030204" pitchFamily="18" charset="0"/>
              </a:rPr>
              <a:t>Х</a:t>
            </a:r>
            <a:r>
              <a:rPr lang="ru-RU" sz="1600" dirty="0" smtClean="0">
                <a:latin typeface="Cambria" panose="02040503050406030204" pitchFamily="18" charset="0"/>
              </a:rPr>
              <a:t>арактеристики выборочной совокупности</a:t>
            </a:r>
            <a:endParaRPr lang="ru-RU" sz="1600" dirty="0">
              <a:latin typeface="Cambria" panose="020405030504060302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4227475"/>
              </p:ext>
            </p:extLst>
          </p:nvPr>
        </p:nvGraphicFramePr>
        <p:xfrm>
          <a:off x="5454682" y="3561768"/>
          <a:ext cx="2367513" cy="2271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4799790"/>
              </p:ext>
            </p:extLst>
          </p:nvPr>
        </p:nvGraphicFramePr>
        <p:xfrm>
          <a:off x="7315200" y="3379949"/>
          <a:ext cx="4455622" cy="2693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8763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109"/>
          <p:cNvSpPr txBox="1"/>
          <p:nvPr/>
        </p:nvSpPr>
        <p:spPr>
          <a:xfrm>
            <a:off x="453232" y="229757"/>
            <a:ext cx="5941598" cy="923330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16200000" scaled="1"/>
          </a:gradFill>
        </p:spPr>
        <p:txBody>
          <a:bodyPr wrap="square" lIns="0" tIns="0" rIns="0" bIns="0" rtlCol="0">
            <a:spAutoFit/>
          </a:bodyPr>
          <a:lstStyle/>
          <a:p>
            <a:pPr lvl="0">
              <a:spcBef>
                <a:spcPts val="600"/>
              </a:spcBef>
              <a:buClr>
                <a:srgbClr val="AD0101"/>
              </a:buClr>
              <a:buSzPct val="76000"/>
            </a:pPr>
            <a:r>
              <a:rPr lang="ru-RU" sz="2000" b="1" dirty="0" smtClean="0">
                <a:solidFill>
                  <a:srgbClr val="30353F"/>
                </a:solidFill>
                <a:latin typeface="Cambria" panose="02040503050406030204" pitchFamily="18" charset="0"/>
              </a:rPr>
              <a:t>ДЕЛОВАЯ КОРРУПЦИЯ </a:t>
            </a:r>
            <a:r>
              <a:rPr lang="ru-RU" sz="2000" dirty="0" smtClean="0">
                <a:solidFill>
                  <a:srgbClr val="30353F"/>
                </a:solidFill>
                <a:latin typeface="Cambria" panose="02040503050406030204" pitchFamily="18" charset="0"/>
              </a:rPr>
              <a:t>– </a:t>
            </a:r>
            <a:r>
              <a:rPr lang="ru-RU" sz="2000" dirty="0">
                <a:solidFill>
                  <a:prstClr val="black"/>
                </a:solidFill>
                <a:latin typeface="Cambria" panose="02040503050406030204" pitchFamily="18" charset="0"/>
              </a:rPr>
              <a:t>коррупция, возникающая при взаимодействии  органов власти и представителей </a:t>
            </a:r>
            <a:r>
              <a:rPr lang="ru-RU" sz="20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бизнеса</a:t>
            </a:r>
            <a:endParaRPr lang="ru-RU" sz="2000" b="1" dirty="0">
              <a:solidFill>
                <a:srgbClr val="30353F"/>
              </a:solidFill>
              <a:latin typeface="Cambria" panose="02040503050406030204" pitchFamily="18" charset="0"/>
            </a:endParaRPr>
          </a:p>
        </p:txBody>
      </p:sp>
      <p:sp>
        <p:nvSpPr>
          <p:cNvPr id="4" name="Прямоугольник 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48459" y="1275041"/>
            <a:ext cx="5859610" cy="2287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ts val="600"/>
              </a:spcBef>
            </a:pP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МЕТОД СБОРА ИНФОРМАЦИИ: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индивидуальное заполнение респондентами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электронной анкеты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в Интернете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после получения рассылки-приглашения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lvl="0" algn="just">
              <a:spcBef>
                <a:spcPts val="600"/>
              </a:spcBef>
            </a:pP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ИНФОРМАЦИОННАЯ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БАЗА: 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хозяйствующие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субъекты (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юридические лица и индивидуальные предприниматели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), ведущие бизнес на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территории Новосибирской области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lvl="0" algn="just">
              <a:spcBef>
                <a:spcPts val="600"/>
              </a:spcBef>
            </a:pP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ОБЪЕМ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ВЫБОРОЧНОЙ СОВОКУПНОСТИ: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300 представителей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бизнеса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(юридического лица или индивидуального предпринимателя) Новосибирской области старше 18 лет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lvl="0" algn="just">
              <a:spcBef>
                <a:spcPts val="600"/>
              </a:spcBef>
            </a:pP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ТИП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ВЫБОРОЧНОЙ СОВОКУПНОСТИ: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</a:rPr>
              <a:t>квотная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выборка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по размеру хозяйствующего субъекта и видам экономической деятельности.</a:t>
            </a:r>
            <a:endParaRPr lang="ru-RU" sz="12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493247"/>
              </p:ext>
            </p:extLst>
          </p:nvPr>
        </p:nvGraphicFramePr>
        <p:xfrm>
          <a:off x="348459" y="3321170"/>
          <a:ext cx="5816109" cy="3476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6581590" y="450662"/>
            <a:ext cx="4513811" cy="702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latin typeface="Cambria" panose="02040503050406030204" pitchFamily="18" charset="0"/>
              </a:rPr>
              <a:t>По видам экономической деятельности</a:t>
            </a:r>
            <a:endParaRPr lang="ru-RU" sz="1600" dirty="0">
              <a:latin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5744" y="4216184"/>
            <a:ext cx="130969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КРУПНОЕ предприятие </a:t>
            </a:r>
          </a:p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(свыше 251 человек) 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44496" y="4288772"/>
            <a:ext cx="125182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СРЕДНЕЕ предприятие</a:t>
            </a:r>
          </a:p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(от 101 до 250 человек)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2976" y="5146190"/>
            <a:ext cx="144016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МАЛОЕ предприятие</a:t>
            </a:r>
          </a:p>
          <a:p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(от 16 до 100 человек)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646632546"/>
              </p:ext>
            </p:extLst>
          </p:nvPr>
        </p:nvGraphicFramePr>
        <p:xfrm>
          <a:off x="6358735" y="714895"/>
          <a:ext cx="5412087" cy="5993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448887" y="3683036"/>
            <a:ext cx="4513811" cy="702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latin typeface="Cambria" panose="02040503050406030204" pitchFamily="18" charset="0"/>
              </a:rPr>
              <a:t>По размеру хозяйствующих субъектов</a:t>
            </a:r>
          </a:p>
          <a:p>
            <a:endParaRPr lang="ru-RU" sz="1600" dirty="0">
              <a:latin typeface="Cambria" panose="020405030504060302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8523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0BE4D79-A5CF-448A-89B2-C290775B1B68}" type="slidenum">
              <a:rPr lang="ru-RU" smtClean="0"/>
              <a:t>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89063" y="459955"/>
            <a:ext cx="11437894" cy="586314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МЕТОДИКА ПРОВЕДЕНИЯ СОЦИОЛОГИЧЕСКИХ ИССЛЕДОВАНИЙ В ЦЕЛЯХ ОЦЕНКИ УРОВНЯ КОРРУПЦИИ В СУБЪЕКТАХ РОССИЙСКОЙ ФЕДЕРАЦИИ. Аналитические направления:</a:t>
            </a:r>
          </a:p>
          <a:p>
            <a:pPr indent="342900" algn="just">
              <a:spcAft>
                <a:spcPts val="0"/>
              </a:spcAft>
            </a:pPr>
            <a:endParaRPr lang="ru-RU" sz="1600" dirty="0">
              <a:solidFill>
                <a:schemeClr val="bg1"/>
              </a:solidFill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мотивация </a:t>
            </a:r>
            <a:r>
              <a:rPr lang="ru-RU" sz="1600" b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и алгоритмы поведения </a:t>
            </a:r>
            <a:r>
              <a:rPr lang="ru-RU" sz="16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участников коррупционных ситуаций, в том числе цели и формы оказания коррупционного влияния на должностных лиц посредством выплат коррупционных вознаграждений (в том числе неформальных платежей или взяток);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уровень распространенности и </a:t>
            </a:r>
            <a:r>
              <a:rPr lang="ru-RU" sz="1600" b="1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укорененности</a:t>
            </a:r>
            <a:r>
              <a:rPr lang="ru-RU" sz="1600" b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коррупции </a:t>
            </a:r>
            <a:r>
              <a:rPr lang="ru-RU" sz="16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на основе наблюдений и оценок граждан и представителей бизнеса;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отношение</a:t>
            </a:r>
            <a:r>
              <a:rPr lang="ru-RU" sz="16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представителей различных социальных слоев населения и представителей бизнеса </a:t>
            </a:r>
            <a:r>
              <a:rPr lang="ru-RU" sz="1600" b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к коррупции как к явлению;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мнения граждан и представителей бизнеса об интенсивности коррупции </a:t>
            </a:r>
            <a:r>
              <a:rPr lang="ru-RU" sz="16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в различных ситуациях (обстоятельствах) их взаимодействия с представителями органов власти, а также о причинах возникновения коррупционных ситуаций (их инициаторах);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особенности коррупционного поведения в различных ситуациях (обстоятельствах) взаимодействия граждан и представителей бизнеса с представителями органов власти, в том числе </a:t>
            </a:r>
            <a:r>
              <a:rPr lang="ru-RU" sz="1600" b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оценка коррупции как фактора ограничения доступности государственных (муниципальных) услуг, </a:t>
            </a:r>
            <a:r>
              <a:rPr lang="ru-RU" sz="16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а также при осуществлении государственных (муниципальных) закупок;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анализ мнений граждан и представителей бизнеса о динамике коррупции</a:t>
            </a:r>
            <a:r>
              <a:rPr lang="ru-RU" sz="16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и эффективности принимаемых антикоррупционных мер, в том числе субъективная оценка динамики коррупции, степени осведомленности о принимаемых антикоррупционных мерах, эффективности антикоррупционной политики.</a:t>
            </a:r>
          </a:p>
        </p:txBody>
      </p:sp>
    </p:spTree>
    <p:extLst>
      <p:ext uri="{BB962C8B-B14F-4D97-AF65-F5344CB8AC3E}">
        <p14:creationId xmlns:p14="http://schemas.microsoft.com/office/powerpoint/2010/main" val="340064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10418" y="358274"/>
            <a:ext cx="8229600" cy="35719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Cambria" panose="02040503050406030204" pitchFamily="18" charset="0"/>
              </a:rPr>
              <a:t>БЫТОВАЯ КОРРУПЦИЯ. Субъективная оценка уровня </a:t>
            </a:r>
            <a:r>
              <a:rPr lang="ru-RU" sz="1800" b="1" dirty="0" err="1" smtClean="0">
                <a:latin typeface="Cambria" panose="02040503050406030204" pitchFamily="18" charset="0"/>
              </a:rPr>
              <a:t>укорененности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06488" y="836468"/>
            <a:ext cx="86333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ЧАСТО </a:t>
            </a:r>
            <a:r>
              <a:rPr lang="ru-RU" sz="12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ВАШЕМ ГОРОДЕ (ПОСЕЛКЕ, СЕЛЕ) ТАКИМ ЛЮДЯМ, КАК ВЫ, </a:t>
            </a:r>
            <a:r>
              <a:rPr lang="ru-RU" sz="12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ПРИХОДИТСЯ СТАЛКИВАТЬСЯ СО ВЗЯТОЧНИЧЕСТВОМ, КОРРУПЦИЕЙ </a:t>
            </a:r>
            <a:r>
              <a:rPr lang="ru-RU" sz="12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ПЕРЕЧИСЛЕННЫХ НИЖЕ СИТУАЦИЯХ, </a:t>
            </a:r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ОБСТОЯТЕЛЬСТВАХ, </a:t>
            </a:r>
            <a:r>
              <a:rPr lang="ru-RU" sz="12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 от опрошенных </a:t>
            </a:r>
            <a:endParaRPr lang="ru-RU" sz="1200" i="1" dirty="0">
              <a:latin typeface="Cambria" panose="020405030504060302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1208853"/>
              </p:ext>
            </p:extLst>
          </p:nvPr>
        </p:nvGraphicFramePr>
        <p:xfrm>
          <a:off x="2818014" y="1329295"/>
          <a:ext cx="8979734" cy="5392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466408" y="1764740"/>
            <a:ext cx="3084022" cy="875635"/>
          </a:xfrm>
          <a:prstGeom prst="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51F8D54-5195-4686-B421-E1F7E4D42652}"/>
              </a:ext>
              <a:ext uri="{C183D7F6-B498-43B3-948B-1728B52AA6E4}">
                <adec:decorative xmlns:lc="http://schemas.openxmlformats.org/drawingml/2006/lockedCanvas"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81716" y="3151603"/>
            <a:ext cx="1805158" cy="179922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1056068" y="3578388"/>
            <a:ext cx="1056454" cy="945650"/>
            <a:chOff x="10584509" y="698079"/>
            <a:chExt cx="481053" cy="475600"/>
          </a:xfrm>
        </p:grpSpPr>
        <p:sp>
          <p:nvSpPr>
            <p:cNvPr id="9" name="Freeform 283"/>
            <p:cNvSpPr>
              <a:spLocks/>
            </p:cNvSpPr>
            <p:nvPr/>
          </p:nvSpPr>
          <p:spPr bwMode="auto">
            <a:xfrm>
              <a:off x="10584509" y="780982"/>
              <a:ext cx="481053" cy="145080"/>
            </a:xfrm>
            <a:custGeom>
              <a:avLst/>
              <a:gdLst>
                <a:gd name="T0" fmla="*/ 0 w 441"/>
                <a:gd name="T1" fmla="*/ 133 h 133"/>
                <a:gd name="T2" fmla="*/ 0 w 441"/>
                <a:gd name="T3" fmla="*/ 0 h 133"/>
                <a:gd name="T4" fmla="*/ 441 w 441"/>
                <a:gd name="T5" fmla="*/ 0 h 133"/>
                <a:gd name="T6" fmla="*/ 441 w 441"/>
                <a:gd name="T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" h="133">
                  <a:moveTo>
                    <a:pt x="0" y="133"/>
                  </a:moveTo>
                  <a:lnTo>
                    <a:pt x="0" y="0"/>
                  </a:lnTo>
                  <a:lnTo>
                    <a:pt x="441" y="0"/>
                  </a:lnTo>
                  <a:lnTo>
                    <a:pt x="441" y="133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284"/>
            <p:cNvSpPr>
              <a:spLocks/>
            </p:cNvSpPr>
            <p:nvPr/>
          </p:nvSpPr>
          <p:spPr bwMode="auto">
            <a:xfrm>
              <a:off x="10625960" y="926062"/>
              <a:ext cx="398151" cy="247617"/>
            </a:xfrm>
            <a:custGeom>
              <a:avLst/>
              <a:gdLst>
                <a:gd name="T0" fmla="*/ 365 w 365"/>
                <a:gd name="T1" fmla="*/ 0 h 227"/>
                <a:gd name="T2" fmla="*/ 365 w 365"/>
                <a:gd name="T3" fmla="*/ 227 h 227"/>
                <a:gd name="T4" fmla="*/ 0 w 365"/>
                <a:gd name="T5" fmla="*/ 227 h 227"/>
                <a:gd name="T6" fmla="*/ 0 w 365"/>
                <a:gd name="T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227">
                  <a:moveTo>
                    <a:pt x="365" y="0"/>
                  </a:moveTo>
                  <a:lnTo>
                    <a:pt x="365" y="227"/>
                  </a:lnTo>
                  <a:lnTo>
                    <a:pt x="0" y="227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Line 285"/>
            <p:cNvSpPr>
              <a:spLocks noChangeShapeType="1"/>
            </p:cNvSpPr>
            <p:nvPr/>
          </p:nvSpPr>
          <p:spPr bwMode="auto">
            <a:xfrm flipV="1">
              <a:off x="10793947" y="780982"/>
              <a:ext cx="0" cy="39269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Line 286"/>
            <p:cNvSpPr>
              <a:spLocks noChangeShapeType="1"/>
            </p:cNvSpPr>
            <p:nvPr/>
          </p:nvSpPr>
          <p:spPr bwMode="auto">
            <a:xfrm>
              <a:off x="10856124" y="780982"/>
              <a:ext cx="0" cy="392697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Oval 287"/>
            <p:cNvSpPr>
              <a:spLocks noChangeArrowheads="1"/>
            </p:cNvSpPr>
            <p:nvPr/>
          </p:nvSpPr>
          <p:spPr bwMode="auto">
            <a:xfrm>
              <a:off x="10835398" y="698079"/>
              <a:ext cx="83993" cy="8290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Oval 288"/>
            <p:cNvSpPr>
              <a:spLocks noChangeArrowheads="1"/>
            </p:cNvSpPr>
            <p:nvPr/>
          </p:nvSpPr>
          <p:spPr bwMode="auto">
            <a:xfrm>
              <a:off x="10730679" y="698079"/>
              <a:ext cx="83993" cy="8290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Line 289"/>
            <p:cNvSpPr>
              <a:spLocks noChangeShapeType="1"/>
            </p:cNvSpPr>
            <p:nvPr/>
          </p:nvSpPr>
          <p:spPr bwMode="auto">
            <a:xfrm flipH="1">
              <a:off x="10584509" y="926062"/>
              <a:ext cx="209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Line 290"/>
            <p:cNvSpPr>
              <a:spLocks noChangeShapeType="1"/>
            </p:cNvSpPr>
            <p:nvPr/>
          </p:nvSpPr>
          <p:spPr bwMode="auto">
            <a:xfrm flipH="1">
              <a:off x="10856124" y="926062"/>
              <a:ext cx="209438" cy="0"/>
            </a:xfrm>
            <a:prstGeom prst="lin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rtl="0"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603848" y="2271043"/>
            <a:ext cx="1883026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latin typeface="Cambria" panose="02040503050406030204" pitchFamily="18" charset="0"/>
                <a:cs typeface="Calibri" panose="020F0502020204030204" pitchFamily="34" charset="0"/>
              </a:rPr>
              <a:t>Наиболее </a:t>
            </a:r>
            <a:r>
              <a:rPr lang="ru-RU" sz="14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используемый</a:t>
            </a:r>
          </a:p>
          <a:p>
            <a:pPr algn="ctr"/>
            <a:r>
              <a:rPr lang="ru-RU" sz="14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формат </a:t>
            </a:r>
            <a:r>
              <a:rPr lang="ru-RU" sz="1400" b="1" dirty="0">
                <a:latin typeface="Cambria" panose="02040503050406030204" pitchFamily="18" charset="0"/>
                <a:cs typeface="Calibri" panose="020F0502020204030204" pitchFamily="34" charset="0"/>
              </a:rPr>
              <a:t>– </a:t>
            </a:r>
            <a:r>
              <a:rPr lang="ru-RU" sz="14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ПОДАРКИ</a:t>
            </a:r>
            <a:endParaRPr lang="ru-RU" sz="1400" b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7333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6</a:t>
            </a:fld>
            <a:endParaRPr lang="ru-RU" noProof="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2077" y="643229"/>
            <a:ext cx="40069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СЧИТАЕТЕ,  ВОЗНИКАЛА ЛИ  </a:t>
            </a:r>
            <a:r>
              <a:rPr lang="ru-RU" sz="14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НЕОБХОДИМОСТЬ РЕШИТЬ ВАШУ ПРОБЛЕМУ С ПОМОЩЬЮ НЕФОРМАЛЬНОГО ВОЗНАГРАЖДЕНИЯ</a:t>
            </a:r>
            <a:r>
              <a:rPr lang="ru-RU" sz="1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обращавшихся за </a:t>
            </a:r>
            <a:r>
              <a:rPr lang="ru-RU" sz="14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услугами</a:t>
            </a:r>
            <a:endParaRPr lang="ru-RU" sz="1400" i="1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656848"/>
              </p:ext>
            </p:extLst>
          </p:nvPr>
        </p:nvGraphicFramePr>
        <p:xfrm>
          <a:off x="1002570" y="2104984"/>
          <a:ext cx="4284324" cy="2890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53965" y="2104984"/>
            <a:ext cx="653934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ПОКАЗАТЕЛЬ</a:t>
            </a:r>
          </a:p>
          <a:p>
            <a:pPr algn="ctr"/>
            <a:r>
              <a:rPr lang="ru-RU" sz="20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 «РИСК БЫТОВОЙ КОРРУПЦИИ»</a:t>
            </a:r>
          </a:p>
          <a:p>
            <a:pPr algn="ctr"/>
            <a:endParaRPr lang="ru-RU" sz="1400" b="1" dirty="0" smtClean="0">
              <a:latin typeface="Cambria" panose="020405030504060302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    2019                    2020</a:t>
            </a:r>
            <a:r>
              <a:rPr lang="ru-RU" sz="28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                   2021</a:t>
            </a:r>
          </a:p>
          <a:p>
            <a:pPr algn="ctr"/>
            <a:r>
              <a:rPr lang="ru-RU" sz="28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     0,16                   0,155                    </a:t>
            </a:r>
            <a:r>
              <a:rPr lang="ru-RU" sz="28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0,08 </a:t>
            </a:r>
            <a:endParaRPr lang="ru-RU" sz="2800" dirty="0">
              <a:solidFill>
                <a:schemeClr val="accent1"/>
              </a:solidFill>
              <a:latin typeface="Cambria" panose="020405030504060302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6873411" y="3350493"/>
            <a:ext cx="63699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9111465" y="3361885"/>
            <a:ext cx="63699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34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7750" y="190917"/>
            <a:ext cx="11425532" cy="614496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Cambria" panose="02040503050406030204" pitchFamily="18" charset="0"/>
              </a:rPr>
              <a:t>БЫТОВАЯ КОРРУПЦИЯ. Мотивация участников коррупционных ситуаций. 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0BE4D79-A5CF-448A-89B2-C290775B1B68}" type="slidenum">
              <a:rPr lang="ru-RU" smtClean="0"/>
              <a:t>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068620" y="892424"/>
            <a:ext cx="4720492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 </a:t>
            </a:r>
            <a:r>
              <a:rPr lang="ru-RU" sz="12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ДАЧИ ВЗЯТКИ, </a:t>
            </a:r>
            <a:r>
              <a:rPr lang="ru-RU" sz="12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от тех, кто попадал в коррупционную ситуацию вне зависимости от того, дал взятку или нет </a:t>
            </a:r>
          </a:p>
          <a:p>
            <a:pPr lvl="0" algn="just"/>
            <a:endParaRPr lang="ru-RU" sz="1200" dirty="0" smtClean="0">
              <a:solidFill>
                <a:prstClr val="black"/>
              </a:solidFill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6609913"/>
              </p:ext>
            </p:extLst>
          </p:nvPr>
        </p:nvGraphicFramePr>
        <p:xfrm>
          <a:off x="6275402" y="1680942"/>
          <a:ext cx="5568327" cy="4675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45484" y="2081080"/>
            <a:ext cx="4428161" cy="634677"/>
          </a:xfrm>
          <a:prstGeom prst="rect">
            <a:avLst/>
          </a:prstGeom>
          <a:noFill/>
          <a:ln w="158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009641" y="794146"/>
            <a:ext cx="4643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СЧИТАЕТЕ, </a:t>
            </a:r>
            <a:r>
              <a:rPr lang="ru-RU" sz="12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КАКОЙ ПРИЧИНЕ </a:t>
            </a:r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ВОЗНИКАЮТ </a:t>
            </a:r>
          </a:p>
          <a:p>
            <a:r>
              <a:rPr lang="ru-RU" sz="12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КОРРУПЦИОННЫЕ СИТУАЦИИ, </a:t>
            </a:r>
            <a:r>
              <a:rPr lang="ru-RU" sz="12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</a:t>
            </a:r>
            <a:r>
              <a:rPr lang="ru-RU" sz="12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всех опрошенных </a:t>
            </a: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8510608"/>
              </p:ext>
            </p:extLst>
          </p:nvPr>
        </p:nvGraphicFramePr>
        <p:xfrm>
          <a:off x="427749" y="1581804"/>
          <a:ext cx="5225811" cy="3666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Box 1"/>
          <p:cNvSpPr txBox="1"/>
          <p:nvPr/>
        </p:nvSpPr>
        <p:spPr>
          <a:xfrm>
            <a:off x="2059810" y="3498743"/>
            <a:ext cx="475571" cy="257911"/>
          </a:xfrm>
          <a:prstGeom prst="rect">
            <a:avLst/>
          </a:prstGeom>
          <a:solidFill>
            <a:schemeClr val="bg1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 smtClean="0">
                <a:latin typeface="Cambria" panose="02040503050406030204" pitchFamily="18" charset="0"/>
              </a:rPr>
              <a:t>20%</a:t>
            </a:r>
            <a:endParaRPr lang="ru-RU" sz="1100" dirty="0">
              <a:latin typeface="Cambria" panose="02040503050406030204" pitchFamily="18" charset="0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2246616" y="2398419"/>
            <a:ext cx="471646" cy="257911"/>
          </a:xfrm>
          <a:prstGeom prst="rect">
            <a:avLst/>
          </a:prstGeom>
          <a:solidFill>
            <a:schemeClr val="bg1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Cambria" panose="02040503050406030204" pitchFamily="18" charset="0"/>
              </a:rPr>
              <a:t>31%</a:t>
            </a:r>
            <a:endParaRPr lang="ru-RU" sz="11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21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67357" y="1030373"/>
            <a:ext cx="704601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ЕСЛИ БЫ ВЫ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РАСПОЛАГАЛИ СВЕДЕНИЯМИ О КОРРУПЦИОННЫХ ДЕЙСТВИЯХ,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ПРОИНФОРМИРОВАЛИ</a:t>
            </a:r>
          </a:p>
          <a:p>
            <a:endParaRPr lang="ru-RU" sz="1100" b="1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БЫ ВЫ СООТВЕТСТВУЮЩИЕ ОРГАНЫ И СТРУКТУРЫ, 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% опрошенных</a:t>
            </a:r>
            <a:endParaRPr lang="ru-RU" sz="11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7543353"/>
              </p:ext>
            </p:extLst>
          </p:nvPr>
        </p:nvGraphicFramePr>
        <p:xfrm>
          <a:off x="907521" y="1935077"/>
          <a:ext cx="4547088" cy="313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682948" y="3431288"/>
            <a:ext cx="403244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ПО КАКОЙ ПРИЧИНЕ ВЫ НЕ СООБЩИЛИ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БЫ О 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ФАКТАХ</a:t>
            </a:r>
          </a:p>
          <a:p>
            <a:endParaRPr lang="ru-RU" sz="11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ПРОЯВЛЕНИЯ КОРРУПЦИИ</a:t>
            </a:r>
            <a:r>
              <a:rPr lang="ru-RU" sz="1100" i="1" dirty="0">
                <a:latin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US" sz="1100" i="1" dirty="0">
                <a:latin typeface="Cambria" panose="02040503050406030204" pitchFamily="18" charset="0"/>
                <a:cs typeface="Calibri" panose="020F0502020204030204" pitchFamily="34" charset="0"/>
              </a:rPr>
              <a:t>% </a:t>
            </a:r>
            <a:r>
              <a:rPr lang="ru-RU" sz="1100" i="1" dirty="0">
                <a:latin typeface="Cambria" panose="02040503050406030204" pitchFamily="18" charset="0"/>
                <a:cs typeface="Calibri" panose="020F0502020204030204" pitchFamily="34" charset="0"/>
              </a:rPr>
              <a:t>от тех, кто сказал, что </a:t>
            </a:r>
            <a:r>
              <a:rPr lang="ru-RU" sz="11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не</a:t>
            </a:r>
          </a:p>
          <a:p>
            <a:endParaRPr lang="ru-RU" sz="1100" i="1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ru-RU" sz="11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1100" i="1" dirty="0">
                <a:latin typeface="Cambria" panose="02040503050406030204" pitchFamily="18" charset="0"/>
                <a:cs typeface="Calibri" panose="020F0502020204030204" pitchFamily="34" charset="0"/>
              </a:rPr>
              <a:t>стал бы сообщать о факте коррупции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047106" y="3610543"/>
            <a:ext cx="0" cy="72008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047106" y="4345671"/>
            <a:ext cx="1728192" cy="0"/>
          </a:xfrm>
          <a:prstGeom prst="line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5"/>
          <p:cNvSpPr txBox="1">
            <a:spLocks/>
          </p:cNvSpPr>
          <p:nvPr/>
        </p:nvSpPr>
        <p:spPr>
          <a:xfrm>
            <a:off x="605940" y="349730"/>
            <a:ext cx="11425532" cy="6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Cambria" panose="02040503050406030204" pitchFamily="18" charset="0"/>
              </a:rPr>
              <a:t>БЫТОВАЯ КОРРУПЦИЯ. </a:t>
            </a:r>
          </a:p>
          <a:p>
            <a:r>
              <a:rPr lang="ru-RU" sz="1800" b="1" dirty="0" smtClean="0">
                <a:latin typeface="Cambria" panose="02040503050406030204" pitchFamily="18" charset="0"/>
              </a:rPr>
              <a:t>Информирование о возникновении коррупционных ситуаций.</a:t>
            </a:r>
            <a:r>
              <a:rPr lang="en-US" sz="1800" b="1" dirty="0" smtClean="0">
                <a:latin typeface="Cambria" panose="02040503050406030204" pitchFamily="18" charset="0"/>
              </a:rPr>
              <a:t> 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3945229"/>
              </p:ext>
            </p:extLst>
          </p:nvPr>
        </p:nvGraphicFramePr>
        <p:xfrm>
          <a:off x="3826565" y="4555599"/>
          <a:ext cx="7348330" cy="1851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914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40081" y="122008"/>
            <a:ext cx="8229600" cy="35719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Cambria" panose="02040503050406030204" pitchFamily="18" charset="0"/>
              </a:rPr>
              <a:t>ДЕЛОВАЯ КОРРУПЦИЯ. Практики и мотивация</a:t>
            </a:r>
            <a:endParaRPr lang="ru-RU" sz="1800" b="1" dirty="0"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5019" y="1760695"/>
            <a:ext cx="4949062" cy="1383338"/>
          </a:xfrm>
          <a:prstGeom prst="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40081" y="430907"/>
            <a:ext cx="561109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НАСКОЛЬКО ЧАСТО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 ОРГАНИЗАЦИИ (ПРЕДПРИЯТИЯ, ФИРМЫ, БИЗНЕС) ВАШЕЙ ОТРАСЛИ, ПО РАЗМЕРАМ СХОЖИЕ С ВАШЕЙ,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ВЫНУЖДЕНЫ ОКАЗЫВАТЬ ВЛИЯНИЕ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НА ДЕЙСТВИЯ (БЕЗДЕЙСТВИЕ) ДОЛЖНОСТНЫХ ЛИЦ УКАЗАННЫХ ОРГАНОВ ВЛАСТИ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ПОСРЕДСТВОМ ОСУЩЕСТВЛЕНИЯ НЕФОРМАЛЬНЫХ ПРЯМЫХ И (ИЛИ) СКРЫТЫХ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ПЛАТЕЖЕЙ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ru-RU" sz="11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% среди тех, кто обращался в указанный орган власти</a:t>
            </a:r>
          </a:p>
          <a:p>
            <a:pPr algn="just"/>
            <a:endParaRPr lang="ru-RU" sz="1100" b="1" dirty="0" smtClean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algn="just"/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ДОЛЯ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ТЕХ, КТО ЗАЯВИЛ ХОТЯ БЫ ОБ ОДНОМ НЕФОРМАЛЬНОМ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ПЛАТЕЖЕ </a:t>
            </a:r>
            <a:endParaRPr lang="ru-RU" sz="1100" b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28E537-E56B-49CA-B596-52598082FBE8}" type="slidenum">
              <a:rPr lang="ru-RU" noProof="0" smtClean="0"/>
              <a:t>9</a:t>
            </a:fld>
            <a:endParaRPr lang="ru-RU" noProof="0" dirty="0"/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537330696"/>
              </p:ext>
            </p:extLst>
          </p:nvPr>
        </p:nvGraphicFramePr>
        <p:xfrm>
          <a:off x="757965" y="1744430"/>
          <a:ext cx="7148386" cy="4773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6791498" y="430907"/>
            <a:ext cx="49068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С </a:t>
            </a:r>
            <a:r>
              <a:rPr lang="ru-RU" sz="1200" b="1" dirty="0">
                <a:latin typeface="Cambria" panose="02040503050406030204" pitchFamily="18" charset="0"/>
                <a:cs typeface="Calibri" panose="020F0502020204030204" pitchFamily="34" charset="0"/>
              </a:rPr>
              <a:t>КАКИМИ ЦЕЛЯМИ </a:t>
            </a:r>
            <a:r>
              <a:rPr lang="ru-RU" sz="1200" dirty="0">
                <a:latin typeface="Cambria" panose="02040503050406030204" pitchFamily="18" charset="0"/>
                <a:cs typeface="Calibri" panose="020F0502020204030204" pitchFamily="34" charset="0"/>
              </a:rPr>
              <a:t>ОРГАНИЗАЦИИ </a:t>
            </a:r>
            <a:r>
              <a:rPr lang="ru-RU" sz="1200" dirty="0" smtClean="0">
                <a:latin typeface="Cambria" panose="02040503050406030204" pitchFamily="18" charset="0"/>
                <a:cs typeface="Calibri" panose="020F0502020204030204" pitchFamily="34" charset="0"/>
              </a:rPr>
              <a:t>ВАШЕЙ </a:t>
            </a:r>
            <a:r>
              <a:rPr lang="ru-RU" sz="1200" dirty="0">
                <a:latin typeface="Cambria" panose="02040503050406030204" pitchFamily="18" charset="0"/>
                <a:cs typeface="Calibri" panose="020F0502020204030204" pitchFamily="34" charset="0"/>
              </a:rPr>
              <a:t>ОТРАСЛИ, ПО РАЗМЕРАМ СХОЖИЕ С ВАШЕЙ, </a:t>
            </a:r>
            <a:r>
              <a:rPr lang="ru-RU" sz="1200" b="1" dirty="0">
                <a:latin typeface="Cambria" panose="02040503050406030204" pitchFamily="18" charset="0"/>
                <a:cs typeface="Calibri" panose="020F0502020204030204" pitchFamily="34" charset="0"/>
              </a:rPr>
              <a:t>ИСПОЛЬЗУЮТ НЕФОРМАЛЬНЫЕ ПРЯМЫЕ И (ИЛИ) СКРЫТЫЕ ПЛАТЕЖИ ПРИ ВЗАИМОДЕЙСТВИИ С ОРГАНАМИ </a:t>
            </a:r>
            <a:r>
              <a:rPr lang="ru-RU" sz="12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ВЛАСТИ, </a:t>
            </a:r>
            <a:r>
              <a:rPr lang="ru-RU" sz="12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%  от опрошенных, несколько вариантов ответа</a:t>
            </a:r>
            <a:endParaRPr lang="ru-RU" sz="1200" i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058937093"/>
              </p:ext>
            </p:extLst>
          </p:nvPr>
        </p:nvGraphicFramePr>
        <p:xfrm>
          <a:off x="6827897" y="1503687"/>
          <a:ext cx="4720255" cy="503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80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10</a:t>
            </a:fld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73426" y="561258"/>
            <a:ext cx="107219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cs typeface="Calibri" panose="020F0502020204030204" pitchFamily="34" charset="0"/>
              </a:rPr>
              <a:t>КАК ВЫ СЧИТАЕТЕ, </a:t>
            </a:r>
            <a:r>
              <a:rPr lang="ru-RU" sz="1600" b="1" dirty="0">
                <a:latin typeface="Cambria" panose="02040503050406030204" pitchFamily="18" charset="0"/>
                <a:cs typeface="Calibri" panose="020F0502020204030204" pitchFamily="34" charset="0"/>
              </a:rPr>
              <a:t>НА КАКОМ УРОВНЕ </a:t>
            </a:r>
            <a:r>
              <a:rPr lang="ru-RU" sz="1600" dirty="0">
                <a:latin typeface="Cambria" panose="02040503050406030204" pitchFamily="18" charset="0"/>
                <a:cs typeface="Calibri" panose="020F0502020204030204" pitchFamily="34" charset="0"/>
              </a:rPr>
              <a:t>КОРРУПЦИЯ РАЗВИТА </a:t>
            </a:r>
            <a:r>
              <a:rPr lang="ru-RU" sz="1600" b="1" dirty="0">
                <a:latin typeface="Cambria" panose="02040503050406030204" pitchFamily="18" charset="0"/>
                <a:cs typeface="Calibri" panose="020F0502020204030204" pitchFamily="34" charset="0"/>
              </a:rPr>
              <a:t>В НАИБОЛЬШЕЙ </a:t>
            </a:r>
            <a:r>
              <a:rPr lang="ru-RU" sz="16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СТЕПЕНИ</a:t>
            </a:r>
            <a:r>
              <a:rPr lang="ru-RU" sz="1600" dirty="0" smtClean="0">
                <a:latin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ru-RU" sz="16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% от опрошенных </a:t>
            </a:r>
            <a:endParaRPr lang="ru-RU" sz="1600" i="1" dirty="0">
              <a:solidFill>
                <a:srgbClr val="FF9933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380946109"/>
              </p:ext>
            </p:extLst>
          </p:nvPr>
        </p:nvGraphicFramePr>
        <p:xfrm>
          <a:off x="536712" y="1400386"/>
          <a:ext cx="10817087" cy="4116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1" name="Прямая со стрелкой 20"/>
          <p:cNvCxnSpPr/>
          <p:nvPr/>
        </p:nvCxnSpPr>
        <p:spPr>
          <a:xfrm flipV="1">
            <a:off x="1829080" y="2917861"/>
            <a:ext cx="1314812" cy="743383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43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80510" y="202873"/>
            <a:ext cx="10515600" cy="488138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Cambria" panose="02040503050406030204" pitchFamily="18" charset="0"/>
              </a:rPr>
              <a:t>ОПЫТ ОБРАЩЕНИЯ С ЖАЛОБАМИ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11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74021" y="866831"/>
            <a:ext cx="55334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ЗНАЕТЕ ЛИ ВЫ КОНКРЕТНЫЕ СИТУАЦИИ, КОГДА ОРГАНИЗАЦИИ (ПРЕДПРИЯТИЯ, ФИРМЫ, БИЗНЕС), С КОТОРЫХ ДОЛЖНОСТНЫЕ ЛИЦА ТРЕБОВАЛИ НЕОФИЦИАЛЬНЫЕ ПРЯМЫЕ И (ИЛИ) СКРЫТЫЕ ПЛАТЕЖИ,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ОБРАЩАЛИСЬ С ЖАЛОБАМИ В ПРАВООХРАНИТЕЛЬНЫЕ ОРГАНЫ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 (ОРГАНЫ ВНУТРЕННИХ ДЕЛ, ПРОКУРАТУРУ И ДР.), </a:t>
            </a:r>
          </a:p>
          <a:p>
            <a:r>
              <a:rPr lang="ru-RU" sz="1100" i="1" dirty="0">
                <a:latin typeface="Cambria" panose="02040503050406030204" pitchFamily="18" charset="0"/>
                <a:cs typeface="Calibri" panose="020F0502020204030204" pitchFamily="34" charset="0"/>
              </a:rPr>
              <a:t>% опрошенных, несколько вариантов ответа</a:t>
            </a:r>
            <a:endParaRPr lang="ru-RU" sz="1400" i="1" dirty="0">
              <a:solidFill>
                <a:srgbClr val="FF0000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28048" y="877024"/>
            <a:ext cx="456113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ПРИПОМНИТЕ, ПОЖАЛУЙСТА, ПОСЛЕДНИЙ ИЗВЕСТНЫЙ ВАМ СЛУЧАЙ, КОГДА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ОРГАНИЗАЦИЯ (ПРЕДПРИЯТИЕ, ФИРМА, БИЗНЕС) ОБРАЩАЛАСЬ БЫ С ЖАЛОБОЙ 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НА ДОЛЖНОСТНОЕ ЛИЦО В СВЯЗИ С ВОЗНИКНОВЕНИЕМ КОРРУПЦИОННОЙ СИТУАЦИИ В ПРАВООХРАНИТЕЛЬНЫЕ ОРГАНЫ. КАКОЙ БЫЛ ДЛЯ ОРГАНИЗАЦИИ (ПРЕДПРИЯТИЯ, ФИРМЫ, БИЗНЕСА)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РЕЗУЛЬТАТ ЭТОГО ОБРАЩЕНИЯ</a:t>
            </a:r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, </a:t>
            </a:r>
            <a:endParaRPr lang="ru-RU" sz="1100" i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0" name="Правая фигурная скобка 9"/>
          <p:cNvSpPr/>
          <p:nvPr/>
        </p:nvSpPr>
        <p:spPr>
          <a:xfrm>
            <a:off x="5087888" y="3429000"/>
            <a:ext cx="144016" cy="12241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5371351" y="4041068"/>
            <a:ext cx="936104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533647334"/>
              </p:ext>
            </p:extLst>
          </p:nvPr>
        </p:nvGraphicFramePr>
        <p:xfrm>
          <a:off x="6307455" y="2695347"/>
          <a:ext cx="5477003" cy="2465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476173658"/>
              </p:ext>
            </p:extLst>
          </p:nvPr>
        </p:nvGraphicFramePr>
        <p:xfrm>
          <a:off x="906918" y="2245352"/>
          <a:ext cx="4464433" cy="3365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6" name="Прямая со стрелкой 15"/>
          <p:cNvCxnSpPr/>
          <p:nvPr/>
        </p:nvCxnSpPr>
        <p:spPr>
          <a:xfrm flipV="1">
            <a:off x="9342011" y="3060064"/>
            <a:ext cx="473825" cy="349135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6528048" y="3254433"/>
            <a:ext cx="845341" cy="673549"/>
          </a:xfrm>
          <a:prstGeom prst="straightConnector1">
            <a:avLst/>
          </a:prstGeom>
          <a:ln w="28575">
            <a:solidFill>
              <a:schemeClr val="accent5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62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45208" y="130258"/>
            <a:ext cx="10400972" cy="708879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latin typeface="Cambria" panose="02040503050406030204" pitchFamily="18" charset="0"/>
              </a:rPr>
              <a:t>СУБЪЕКТИВНАЯ </a:t>
            </a:r>
            <a:r>
              <a:rPr lang="ru-RU" sz="1800" b="1" dirty="0" smtClean="0">
                <a:latin typeface="Cambria" panose="02040503050406030204" pitchFamily="18" charset="0"/>
              </a:rPr>
              <a:t>ОЦЕНКА ЭФФЕКТИВНОСТИ </a:t>
            </a:r>
            <a:r>
              <a:rPr lang="ru-RU" sz="1800" b="1" dirty="0">
                <a:latin typeface="Cambria" panose="02040503050406030204" pitchFamily="18" charset="0"/>
              </a:rPr>
              <a:t>ПРИНИМАЕМЫХ АНТИКОРРУПЦИОННЫХ МЕР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4D79-A5CF-448A-89B2-C290775B1B68}" type="slidenum">
              <a:rPr lang="ru-RU" smtClean="0"/>
              <a:t>12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00808" y="2398129"/>
            <a:ext cx="54211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cs typeface="Calibri" panose="020F0502020204030204" pitchFamily="34" charset="0"/>
              </a:rPr>
              <a:t>ЗА ПОСЛЕДНИЙ ГОД, ПО ВАШЕМУ МНЕНИЮ,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ИЗМЕНИЛСЯ УРОВЕНЬ КОРРУПЦИИ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НА </a:t>
            </a:r>
            <a:r>
              <a:rPr lang="ru-RU" sz="1100" b="1" dirty="0">
                <a:latin typeface="Cambria" panose="02040503050406030204" pitchFamily="18" charset="0"/>
                <a:cs typeface="Calibri" panose="020F0502020204030204" pitchFamily="34" charset="0"/>
              </a:rPr>
              <a:t>СООТВЕТСТВУЮЩЕМ УРОВНЕ </a:t>
            </a:r>
            <a:r>
              <a:rPr lang="ru-RU" sz="1100" b="1" dirty="0" smtClean="0">
                <a:latin typeface="Cambria" panose="02040503050406030204" pitchFamily="18" charset="0"/>
                <a:cs typeface="Calibri" panose="020F0502020204030204" pitchFamily="34" charset="0"/>
              </a:rPr>
              <a:t>ВЛАСТИ,</a:t>
            </a:r>
            <a:r>
              <a:rPr lang="ru-RU" sz="1100" dirty="0" smtClean="0"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1100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% от опрошенных</a:t>
            </a:r>
            <a:endParaRPr lang="ru-RU" sz="1100" i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8587312"/>
              </p:ext>
            </p:extLst>
          </p:nvPr>
        </p:nvGraphicFramePr>
        <p:xfrm>
          <a:off x="6540822" y="2917086"/>
          <a:ext cx="4986278" cy="234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40822" y="5352977"/>
            <a:ext cx="1320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 местном уровне (город, село)</a:t>
            </a:r>
            <a:endParaRPr lang="ru-RU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47257" y="5352977"/>
            <a:ext cx="1173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 региональном уровне</a:t>
            </a:r>
            <a:endParaRPr lang="ru-RU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06789" y="5368366"/>
            <a:ext cx="117340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latin typeface="Cambria" panose="02040503050406030204" pitchFamily="18" charset="0"/>
              </a:rPr>
              <a:t>В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целом</a:t>
            </a:r>
            <a:r>
              <a:rPr lang="ru-RU" sz="900" b="1" dirty="0" smtClean="0">
                <a:latin typeface="Cambria" panose="02040503050406030204" pitchFamily="18" charset="0"/>
              </a:rPr>
              <a:t> по стране</a:t>
            </a:r>
            <a:endParaRPr lang="ru-RU" sz="900" b="1" dirty="0">
              <a:latin typeface="Cambria" panose="020405030504060302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144372915"/>
              </p:ext>
            </p:extLst>
          </p:nvPr>
        </p:nvGraphicFramePr>
        <p:xfrm>
          <a:off x="445208" y="1251531"/>
          <a:ext cx="5798917" cy="2590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438824" y="839137"/>
            <a:ext cx="580530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ВАМ ИЗВЕСТНО ИЛИ </a:t>
            </a:r>
            <a:r>
              <a:rPr lang="ru-RU" sz="11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ИЗВЕСТНО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МЕРАХ, </a:t>
            </a:r>
            <a:r>
              <a:rPr lang="ru-RU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КОТОРЫЕ ВЛАСТИ ПРИНИМАЮТ </a:t>
            </a:r>
            <a:r>
              <a:rPr lang="ru-RU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ПРОТИВОДЕЙСТВИЯ </a:t>
            </a:r>
            <a:r>
              <a:rPr lang="ru-RU" sz="11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КОРРУПЦИИ,</a:t>
            </a:r>
            <a:r>
              <a:rPr lang="ru-RU" sz="11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i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от опрошенных</a:t>
            </a:r>
            <a:endParaRPr lang="ru-RU" sz="1100" i="1" dirty="0">
              <a:latin typeface="Cambria" panose="02040503050406030204" pitchFamily="18" charset="0"/>
            </a:endParaRPr>
          </a:p>
        </p:txBody>
      </p:sp>
      <p:sp>
        <p:nvSpPr>
          <p:cNvPr id="2" name="Левая фигурная скобка 1"/>
          <p:cNvSpPr/>
          <p:nvPr/>
        </p:nvSpPr>
        <p:spPr>
          <a:xfrm rot="16200000">
            <a:off x="2999961" y="2196927"/>
            <a:ext cx="297500" cy="3511075"/>
          </a:xfrm>
          <a:prstGeom prst="leftBrace">
            <a:avLst>
              <a:gd name="adj1" fmla="val 8333"/>
              <a:gd name="adj2" fmla="val 51585"/>
            </a:avLst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150286" y="4105124"/>
            <a:ext cx="39968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52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информированы  </a:t>
            </a:r>
            <a:r>
              <a:rPr lang="ru-RU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о мерах борьбы с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«бытовой»</a:t>
            </a:r>
            <a:r>
              <a:rPr lang="ru-RU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 коррупцией</a:t>
            </a:r>
          </a:p>
          <a:p>
            <a:pPr algn="ctr"/>
            <a:endParaRPr lang="ru-RU" sz="1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b="1" dirty="0">
                <a:latin typeface="Calibri" panose="020F0502020204030204" pitchFamily="34" charset="0"/>
                <a:cs typeface="Calibri" panose="020F0502020204030204" pitchFamily="34" charset="0"/>
              </a:rPr>
              <a:t>информированы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 о мерах борьбы с </a:t>
            </a:r>
            <a:r>
              <a:rPr lang="ru-RU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«деловой» 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коррупцией</a:t>
            </a:r>
          </a:p>
          <a:p>
            <a:pPr algn="ctr"/>
            <a:endParaRPr lang="ru-RU" sz="1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0133336" y="3952465"/>
            <a:ext cx="1320311" cy="190847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0800000">
            <a:off x="962891" y="4193523"/>
            <a:ext cx="227884" cy="503167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89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7542838_TF88930311.potx" id="{A8DF82EE-00B2-4BDE-80BF-BCCE3A249254}" vid="{B8042EC5-BBE1-4A1A-AE83-188B1EEC8D1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Начальная">
    <a:majorFont>
      <a:latin typeface="Bookman Old Style"/>
      <a:ea typeface=""/>
      <a:cs typeface=""/>
      <a:font script="Grek" typeface="Cambria"/>
      <a:font script="Cyrl" typeface="Cambria"/>
      <a:font script="Jpan" typeface="HG明朝E"/>
      <a:font script="Hang" typeface="돋움"/>
      <a:font script="Hans" typeface="宋体"/>
      <a:font script="Hant" typeface="標楷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alibri"/>
      <a:font script="Cyrl" typeface="Calibri"/>
      <a:font script="Jpan" typeface="ＭＳ Ｐゴシック"/>
      <a:font script="Hang" typeface="맑은 고딕"/>
      <a:font script="Hans" typeface="华文新魏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Начальная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phClr">
              <a:tint val="100000"/>
              <a:shade val="100000"/>
              <a:hueMod val="100000"/>
              <a:satMod val="100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60000"/>
              <a:satMod val="300000"/>
            </a:schemeClr>
          </a:gs>
          <a:gs pos="30000">
            <a:schemeClr val="phClr">
              <a:shade val="80000"/>
              <a:satMod val="230000"/>
            </a:schemeClr>
          </a:gs>
          <a:gs pos="100000">
            <a:schemeClr val="phClr">
              <a:tint val="97000"/>
              <a:satMod val="22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6000"/>
              <a:satMod val="120000"/>
            </a:schemeClr>
            <a:schemeClr val="phClr">
              <a:tint val="90000"/>
            </a:schemeClr>
          </a:duotone>
        </a:blip>
        <a:tile tx="0" ty="0" sx="35000" sy="40000" flip="x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на основе данных от компании 24Slides</Template>
  <TotalTime>0</TotalTime>
  <Words>1006</Words>
  <Application>Microsoft Office PowerPoint</Application>
  <PresentationFormat>Широкоэкранный</PresentationFormat>
  <Paragraphs>121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Cambria</vt:lpstr>
      <vt:lpstr>Century Gothic</vt:lpstr>
      <vt:lpstr>Segoe UI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БЫТОВАЯ КОРРУПЦИЯ. Мотивация участников коррупционных ситуаций. </vt:lpstr>
      <vt:lpstr>Презентация PowerPoint</vt:lpstr>
      <vt:lpstr>Презентация PowerPoint</vt:lpstr>
      <vt:lpstr>Презентация PowerPoint</vt:lpstr>
      <vt:lpstr>ОПЫТ ОБРАЩЕНИЯ С ЖАЛОБАМИ </vt:lpstr>
      <vt:lpstr>СУБЪЕКТИВНАЯ ОЦЕНКА ЭФФЕКТИВНОСТИ ПРИНИМАЕМЫХ АНТИКОРРУПЦИОННЫХ МЕР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2020-02-10T09:43:41Z</dcterms:created>
  <dcterms:modified xsi:type="dcterms:W3CDTF">2023-10-30T10:07:24Z</dcterms:modified>
</cp:coreProperties>
</file>