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1999913" cy="89995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66FF"/>
    <a:srgbClr val="DDFFFF"/>
    <a:srgbClr val="009900"/>
    <a:srgbClr val="0099FF"/>
    <a:srgbClr val="00FF00"/>
    <a:srgbClr val="D60093"/>
    <a:srgbClr val="F1B9EA"/>
    <a:srgbClr val="00CC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5" d="100"/>
          <a:sy n="85" d="100"/>
        </p:scale>
        <p:origin x="7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995" y="1472842"/>
            <a:ext cx="10199926" cy="3133172"/>
          </a:xfrm>
        </p:spPr>
        <p:txBody>
          <a:bodyPr anchor="b"/>
          <a:lstStyle>
            <a:lvl1pPr algn="ctr">
              <a:defRPr sz="787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99990" y="4726842"/>
            <a:ext cx="8999935" cy="2172804"/>
          </a:xfrm>
        </p:spPr>
        <p:txBody>
          <a:bodyPr/>
          <a:lstStyle>
            <a:lvl1pPr marL="0" indent="0" algn="ctr">
              <a:buNone/>
              <a:defRPr sz="3150"/>
            </a:lvl1pPr>
            <a:lvl2pPr marL="599984" indent="0" algn="ctr">
              <a:buNone/>
              <a:defRPr sz="2625"/>
            </a:lvl2pPr>
            <a:lvl3pPr marL="1199967" indent="0" algn="ctr">
              <a:buNone/>
              <a:defRPr sz="2362"/>
            </a:lvl3pPr>
            <a:lvl4pPr marL="1799951" indent="0" algn="ctr">
              <a:buNone/>
              <a:defRPr sz="2100"/>
            </a:lvl4pPr>
            <a:lvl5pPr marL="2399934" indent="0" algn="ctr">
              <a:buNone/>
              <a:defRPr sz="2100"/>
            </a:lvl5pPr>
            <a:lvl6pPr marL="2999918" indent="0" algn="ctr">
              <a:buNone/>
              <a:defRPr sz="2100"/>
            </a:lvl6pPr>
            <a:lvl7pPr marL="3599901" indent="0" algn="ctr">
              <a:buNone/>
              <a:defRPr sz="2100"/>
            </a:lvl7pPr>
            <a:lvl8pPr marL="4199885" indent="0" algn="ctr">
              <a:buNone/>
              <a:defRPr sz="2100"/>
            </a:lvl8pPr>
            <a:lvl9pPr marL="4799868" indent="0" algn="ctr">
              <a:buNone/>
              <a:defRPr sz="21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B0B1-0239-42F1-AA15-485349081D34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064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B0B1-0239-42F1-AA15-485349081D34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669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746" y="2243640"/>
            <a:ext cx="10349925" cy="3743557"/>
          </a:xfrm>
        </p:spPr>
        <p:txBody>
          <a:bodyPr anchor="b"/>
          <a:lstStyle>
            <a:lvl1pPr>
              <a:defRPr sz="787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746" y="6022610"/>
            <a:ext cx="10349925" cy="1968648"/>
          </a:xfrm>
        </p:spPr>
        <p:txBody>
          <a:bodyPr/>
          <a:lstStyle>
            <a:lvl1pPr marL="0" indent="0">
              <a:buNone/>
              <a:defRPr sz="3150">
                <a:solidFill>
                  <a:schemeClr val="tx1"/>
                </a:solidFill>
              </a:defRPr>
            </a:lvl1pPr>
            <a:lvl2pPr marL="599984" indent="0">
              <a:buNone/>
              <a:defRPr sz="2625">
                <a:solidFill>
                  <a:schemeClr val="tx1">
                    <a:tint val="75000"/>
                  </a:schemeClr>
                </a:solidFill>
              </a:defRPr>
            </a:lvl2pPr>
            <a:lvl3pPr marL="1199967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3pPr>
            <a:lvl4pPr marL="17999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39993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299991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59990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19988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47998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B0B1-0239-42F1-AA15-485349081D34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898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4995" y="2395710"/>
            <a:ext cx="5099963" cy="57101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4957" y="2395710"/>
            <a:ext cx="5099963" cy="57101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B0B1-0239-42F1-AA15-485349081D34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927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558" y="479146"/>
            <a:ext cx="10349925" cy="173949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6558" y="2206137"/>
            <a:ext cx="5076525" cy="1081194"/>
          </a:xfrm>
        </p:spPr>
        <p:txBody>
          <a:bodyPr anchor="b"/>
          <a:lstStyle>
            <a:lvl1pPr marL="0" indent="0">
              <a:buNone/>
              <a:defRPr sz="3150" b="1"/>
            </a:lvl1pPr>
            <a:lvl2pPr marL="599984" indent="0">
              <a:buNone/>
              <a:defRPr sz="2625" b="1"/>
            </a:lvl2pPr>
            <a:lvl3pPr marL="1199967" indent="0">
              <a:buNone/>
              <a:defRPr sz="2362" b="1"/>
            </a:lvl3pPr>
            <a:lvl4pPr marL="1799951" indent="0">
              <a:buNone/>
              <a:defRPr sz="2100" b="1"/>
            </a:lvl4pPr>
            <a:lvl5pPr marL="2399934" indent="0">
              <a:buNone/>
              <a:defRPr sz="2100" b="1"/>
            </a:lvl5pPr>
            <a:lvl6pPr marL="2999918" indent="0">
              <a:buNone/>
              <a:defRPr sz="2100" b="1"/>
            </a:lvl6pPr>
            <a:lvl7pPr marL="3599901" indent="0">
              <a:buNone/>
              <a:defRPr sz="2100" b="1"/>
            </a:lvl7pPr>
            <a:lvl8pPr marL="4199885" indent="0">
              <a:buNone/>
              <a:defRPr sz="2100" b="1"/>
            </a:lvl8pPr>
            <a:lvl9pPr marL="4799868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558" y="3287333"/>
            <a:ext cx="5076525" cy="483516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4957" y="2206137"/>
            <a:ext cx="5101526" cy="1081194"/>
          </a:xfrm>
        </p:spPr>
        <p:txBody>
          <a:bodyPr anchor="b"/>
          <a:lstStyle>
            <a:lvl1pPr marL="0" indent="0">
              <a:buNone/>
              <a:defRPr sz="3150" b="1"/>
            </a:lvl1pPr>
            <a:lvl2pPr marL="599984" indent="0">
              <a:buNone/>
              <a:defRPr sz="2625" b="1"/>
            </a:lvl2pPr>
            <a:lvl3pPr marL="1199967" indent="0">
              <a:buNone/>
              <a:defRPr sz="2362" b="1"/>
            </a:lvl3pPr>
            <a:lvl4pPr marL="1799951" indent="0">
              <a:buNone/>
              <a:defRPr sz="2100" b="1"/>
            </a:lvl4pPr>
            <a:lvl5pPr marL="2399934" indent="0">
              <a:buNone/>
              <a:defRPr sz="2100" b="1"/>
            </a:lvl5pPr>
            <a:lvl6pPr marL="2999918" indent="0">
              <a:buNone/>
              <a:defRPr sz="2100" b="1"/>
            </a:lvl6pPr>
            <a:lvl7pPr marL="3599901" indent="0">
              <a:buNone/>
              <a:defRPr sz="2100" b="1"/>
            </a:lvl7pPr>
            <a:lvl8pPr marL="4199885" indent="0">
              <a:buNone/>
              <a:defRPr sz="2100" b="1"/>
            </a:lvl8pPr>
            <a:lvl9pPr marL="4799868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74957" y="3287333"/>
            <a:ext cx="5101526" cy="483516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B0B1-0239-42F1-AA15-485349081D34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190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B0B1-0239-42F1-AA15-485349081D34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959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B0B1-0239-42F1-AA15-485349081D34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913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557" y="599969"/>
            <a:ext cx="3870284" cy="2099892"/>
          </a:xfrm>
        </p:spPr>
        <p:txBody>
          <a:bodyPr anchor="b"/>
          <a:lstStyle>
            <a:lvl1pPr>
              <a:defRPr sz="419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1527" y="1295771"/>
            <a:ext cx="6074956" cy="6395505"/>
          </a:xfrm>
        </p:spPr>
        <p:txBody>
          <a:bodyPr/>
          <a:lstStyle>
            <a:lvl1pPr>
              <a:defRPr sz="4199"/>
            </a:lvl1pPr>
            <a:lvl2pPr>
              <a:defRPr sz="3674"/>
            </a:lvl2pPr>
            <a:lvl3pPr>
              <a:defRPr sz="3150"/>
            </a:lvl3pPr>
            <a:lvl4pPr>
              <a:defRPr sz="2625"/>
            </a:lvl4pPr>
            <a:lvl5pPr>
              <a:defRPr sz="2625"/>
            </a:lvl5pPr>
            <a:lvl6pPr>
              <a:defRPr sz="2625"/>
            </a:lvl6pPr>
            <a:lvl7pPr>
              <a:defRPr sz="2625"/>
            </a:lvl7pPr>
            <a:lvl8pPr>
              <a:defRPr sz="2625"/>
            </a:lvl8pPr>
            <a:lvl9pPr>
              <a:defRPr sz="262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6557" y="2699864"/>
            <a:ext cx="3870284" cy="5001827"/>
          </a:xfrm>
        </p:spPr>
        <p:txBody>
          <a:bodyPr/>
          <a:lstStyle>
            <a:lvl1pPr marL="0" indent="0">
              <a:buNone/>
              <a:defRPr sz="2100"/>
            </a:lvl1pPr>
            <a:lvl2pPr marL="599984" indent="0">
              <a:buNone/>
              <a:defRPr sz="1837"/>
            </a:lvl2pPr>
            <a:lvl3pPr marL="1199967" indent="0">
              <a:buNone/>
              <a:defRPr sz="1575"/>
            </a:lvl3pPr>
            <a:lvl4pPr marL="1799951" indent="0">
              <a:buNone/>
              <a:defRPr sz="1312"/>
            </a:lvl4pPr>
            <a:lvl5pPr marL="2399934" indent="0">
              <a:buNone/>
              <a:defRPr sz="1312"/>
            </a:lvl5pPr>
            <a:lvl6pPr marL="2999918" indent="0">
              <a:buNone/>
              <a:defRPr sz="1312"/>
            </a:lvl6pPr>
            <a:lvl7pPr marL="3599901" indent="0">
              <a:buNone/>
              <a:defRPr sz="1312"/>
            </a:lvl7pPr>
            <a:lvl8pPr marL="4199885" indent="0">
              <a:buNone/>
              <a:defRPr sz="1312"/>
            </a:lvl8pPr>
            <a:lvl9pPr marL="4799868" indent="0">
              <a:buNone/>
              <a:defRPr sz="131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B0B1-0239-42F1-AA15-485349081D34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645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557" y="599969"/>
            <a:ext cx="3870284" cy="2099892"/>
          </a:xfrm>
        </p:spPr>
        <p:txBody>
          <a:bodyPr anchor="b"/>
          <a:lstStyle>
            <a:lvl1pPr>
              <a:defRPr sz="419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01527" y="1295771"/>
            <a:ext cx="6074956" cy="6395505"/>
          </a:xfrm>
        </p:spPr>
        <p:txBody>
          <a:bodyPr anchor="t"/>
          <a:lstStyle>
            <a:lvl1pPr marL="0" indent="0">
              <a:buNone/>
              <a:defRPr sz="4199"/>
            </a:lvl1pPr>
            <a:lvl2pPr marL="599984" indent="0">
              <a:buNone/>
              <a:defRPr sz="3674"/>
            </a:lvl2pPr>
            <a:lvl3pPr marL="1199967" indent="0">
              <a:buNone/>
              <a:defRPr sz="3150"/>
            </a:lvl3pPr>
            <a:lvl4pPr marL="1799951" indent="0">
              <a:buNone/>
              <a:defRPr sz="2625"/>
            </a:lvl4pPr>
            <a:lvl5pPr marL="2399934" indent="0">
              <a:buNone/>
              <a:defRPr sz="2625"/>
            </a:lvl5pPr>
            <a:lvl6pPr marL="2999918" indent="0">
              <a:buNone/>
              <a:defRPr sz="2625"/>
            </a:lvl6pPr>
            <a:lvl7pPr marL="3599901" indent="0">
              <a:buNone/>
              <a:defRPr sz="2625"/>
            </a:lvl7pPr>
            <a:lvl8pPr marL="4199885" indent="0">
              <a:buNone/>
              <a:defRPr sz="2625"/>
            </a:lvl8pPr>
            <a:lvl9pPr marL="4799868" indent="0">
              <a:buNone/>
              <a:defRPr sz="2625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6557" y="2699864"/>
            <a:ext cx="3870284" cy="5001827"/>
          </a:xfrm>
        </p:spPr>
        <p:txBody>
          <a:bodyPr/>
          <a:lstStyle>
            <a:lvl1pPr marL="0" indent="0">
              <a:buNone/>
              <a:defRPr sz="2100"/>
            </a:lvl1pPr>
            <a:lvl2pPr marL="599984" indent="0">
              <a:buNone/>
              <a:defRPr sz="1837"/>
            </a:lvl2pPr>
            <a:lvl3pPr marL="1199967" indent="0">
              <a:buNone/>
              <a:defRPr sz="1575"/>
            </a:lvl3pPr>
            <a:lvl4pPr marL="1799951" indent="0">
              <a:buNone/>
              <a:defRPr sz="1312"/>
            </a:lvl4pPr>
            <a:lvl5pPr marL="2399934" indent="0">
              <a:buNone/>
              <a:defRPr sz="1312"/>
            </a:lvl5pPr>
            <a:lvl6pPr marL="2999918" indent="0">
              <a:buNone/>
              <a:defRPr sz="1312"/>
            </a:lvl6pPr>
            <a:lvl7pPr marL="3599901" indent="0">
              <a:buNone/>
              <a:defRPr sz="1312"/>
            </a:lvl7pPr>
            <a:lvl8pPr marL="4199885" indent="0">
              <a:buNone/>
              <a:defRPr sz="1312"/>
            </a:lvl8pPr>
            <a:lvl9pPr marL="4799868" indent="0">
              <a:buNone/>
              <a:defRPr sz="131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B0B1-0239-42F1-AA15-485349081D34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496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B0B1-0239-42F1-AA15-485349081D34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946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7440" y="479142"/>
            <a:ext cx="2587481" cy="762669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4996" y="479142"/>
            <a:ext cx="7612445" cy="762669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B0B1-0239-42F1-AA15-485349081D34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615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4995" y="479146"/>
            <a:ext cx="10349925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995" y="2395710"/>
            <a:ext cx="10349925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4994" y="8341240"/>
            <a:ext cx="269998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FB0B1-0239-42F1-AA15-485349081D34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74971" y="8341240"/>
            <a:ext cx="4049971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74940" y="8341240"/>
            <a:ext cx="269998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6CB33-FB58-474B-9815-A764ECA30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760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199967" rtl="0" eaLnBrk="1" latinLnBrk="0" hangingPunct="1">
        <a:lnSpc>
          <a:spcPct val="90000"/>
        </a:lnSpc>
        <a:spcBef>
          <a:spcPct val="0"/>
        </a:spcBef>
        <a:buNone/>
        <a:defRPr sz="577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9992" indent="-299992" algn="l" defTabSz="1199967" rtl="0" eaLnBrk="1" latinLnBrk="0" hangingPunct="1">
        <a:lnSpc>
          <a:spcPct val="90000"/>
        </a:lnSpc>
        <a:spcBef>
          <a:spcPts val="1312"/>
        </a:spcBef>
        <a:buFont typeface="Arial" panose="020B0604020202020204" pitchFamily="34" charset="0"/>
        <a:buChar char="•"/>
        <a:defRPr sz="3674" kern="1200">
          <a:solidFill>
            <a:schemeClr val="tx1"/>
          </a:solidFill>
          <a:latin typeface="+mn-lt"/>
          <a:ea typeface="+mn-ea"/>
          <a:cs typeface="+mn-cs"/>
        </a:defRPr>
      </a:lvl1pPr>
      <a:lvl2pPr marL="899975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2pPr>
      <a:lvl3pPr marL="1499959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3pPr>
      <a:lvl4pPr marL="2099942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4pPr>
      <a:lvl5pPr marL="2699926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5pPr>
      <a:lvl6pPr marL="3299910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6pPr>
      <a:lvl7pPr marL="3899893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7pPr>
      <a:lvl8pPr marL="4499877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8pPr>
      <a:lvl9pPr marL="5099860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1pPr>
      <a:lvl2pPr marL="599984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2pPr>
      <a:lvl3pPr marL="1199967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799951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4pPr>
      <a:lvl5pPr marL="2399934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5pPr>
      <a:lvl6pPr marL="2999918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6pPr>
      <a:lvl7pPr marL="3599901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7pPr>
      <a:lvl8pPr marL="4199885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8pPr>
      <a:lvl9pPr marL="4799868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65000"/>
                <a:lumOff val="35000"/>
              </a:schemeClr>
            </a:gs>
            <a:gs pos="49000">
              <a:schemeClr val="bg1">
                <a:lumMod val="65000"/>
              </a:schemeClr>
            </a:gs>
            <a:gs pos="100000">
              <a:schemeClr val="tx1">
                <a:lumMod val="65000"/>
                <a:lumOff val="35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https://abrakadabra.fun/uploads/posts/2022-02/1645040315_3-abrakadabra-fun-p-stikeri-zametki-5.pn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940" r="35467" b="50308"/>
          <a:stretch/>
        </p:blipFill>
        <p:spPr bwMode="auto">
          <a:xfrm rot="21278504">
            <a:off x="473616" y="3382512"/>
            <a:ext cx="3691480" cy="4502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https://abrakadabra.fun/uploads/posts/2022-02/1645040315_3-abrakadabra-fun-p-stikeri-zametki-5.pn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153" b="50308"/>
          <a:stretch/>
        </p:blipFill>
        <p:spPr bwMode="auto">
          <a:xfrm>
            <a:off x="7155696" y="258893"/>
            <a:ext cx="5119551" cy="3459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https://abrakadabra.fun/uploads/posts/2022-02/1645040315_3-abrakadabra-fun-p-stikeri-zametki-5.png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  <a14:imgEffect>
                      <a14:saturation sat="20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0063" b="50308"/>
          <a:stretch/>
        </p:blipFill>
        <p:spPr bwMode="auto">
          <a:xfrm rot="266252">
            <a:off x="9042813" y="4414898"/>
            <a:ext cx="2938182" cy="3883808"/>
          </a:xfrm>
          <a:prstGeom prst="rect">
            <a:avLst/>
          </a:prstGeom>
          <a:noFill/>
        </p:spPr>
      </p:pic>
      <p:sp>
        <p:nvSpPr>
          <p:cNvPr id="53" name="Прямоугольник 52"/>
          <p:cNvSpPr/>
          <p:nvPr/>
        </p:nvSpPr>
        <p:spPr>
          <a:xfrm>
            <a:off x="500500" y="7667771"/>
            <a:ext cx="11499413" cy="133809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endParaRPr lang="ru-RU" dirty="0" smtClean="0"/>
          </a:p>
          <a:p>
            <a:pPr marL="285750" indent="-285750" algn="ctr">
              <a:buFontTx/>
              <a:buChar char="-"/>
            </a:pP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0500" y="4245"/>
            <a:ext cx="11484691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ТИПИЧНЫЕ ОШИБКИ при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заполнении справок о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доходах, </a:t>
            </a:r>
          </a:p>
          <a:p>
            <a:pPr algn="ctr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расходах, об имуществе и обязательствах имущественного характера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2" name="Picture 2" descr="https://abrakadabra.fun/uploads/posts/2022-02/1645040315_3-abrakadabra-fun-p-stikeri-zametki-5.pn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940" r="35467" b="50308"/>
          <a:stretch/>
        </p:blipFill>
        <p:spPr bwMode="auto">
          <a:xfrm>
            <a:off x="6734975" y="3054788"/>
            <a:ext cx="3087786" cy="363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s://abrakadabra.fun/uploads/posts/2022-02/1645040315_3-abrakadabra-fun-p-stikeri-zametki-5.png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  <a14:imgEffect>
                      <a14:saturation sat="20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0063" b="50308"/>
          <a:stretch/>
        </p:blipFill>
        <p:spPr bwMode="auto">
          <a:xfrm>
            <a:off x="800423" y="650576"/>
            <a:ext cx="2846527" cy="3762655"/>
          </a:xfrm>
          <a:prstGeom prst="rect">
            <a:avLst/>
          </a:prstGeom>
          <a:noFill/>
        </p:spPr>
      </p:pic>
      <p:pic>
        <p:nvPicPr>
          <p:cNvPr id="36" name="Picture 2" descr="https://abrakadabra.fun/uploads/posts/2022-02/1645040315_3-abrakadabra-fun-p-stikeri-zametki-5.pn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940" r="35467" b="50308"/>
          <a:stretch/>
        </p:blipFill>
        <p:spPr bwMode="auto">
          <a:xfrm>
            <a:off x="3555946" y="348093"/>
            <a:ext cx="3612477" cy="4377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504303" cy="8999538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softEdge rad="0"/>
          </a:effectLst>
          <a:scene3d>
            <a:camera prst="obliqueTop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ПРОФИЛАКТИКА</a:t>
            </a:r>
          </a:p>
          <a:p>
            <a:pPr algn="ctr"/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КОРРУПЦИИ</a:t>
            </a:r>
          </a:p>
          <a:p>
            <a:pPr algn="ctr"/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087015" y="7773950"/>
            <a:ext cx="6531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22" indent="-285722" algn="ctr">
              <a:buFont typeface="Wingdings" panose="05000000000000000000" pitchFamily="2" charset="2"/>
              <a:buChar char="Ø"/>
            </a:pPr>
            <a:endParaRPr lang="ru-RU" sz="1400" b="1" dirty="0">
              <a:solidFill>
                <a:schemeClr val="bg1"/>
              </a:solidFill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285722" indent="-285722" algn="ctr">
              <a:buFont typeface="Wingdings" panose="05000000000000000000" pitchFamily="2" charset="2"/>
              <a:buChar char="Ø"/>
            </a:pP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s://cdn-icons-png.flaticon.com/512/2747/2747557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0857">
            <a:off x="3788896" y="1413616"/>
            <a:ext cx="733057" cy="699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алендарь бесплатно иконка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6087">
            <a:off x="1102353" y="1059011"/>
            <a:ext cx="760398" cy="760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cdn-icons-png.flaticon.com/512/3974/3974111.png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0797">
            <a:off x="7730659" y="1181645"/>
            <a:ext cx="750378" cy="583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cdn-icons-png.flaticon.com/512/6800/6800345.png"/>
          <p:cNvPicPr>
            <a:picLocks noChangeAspect="1" noChangeArrowheads="1"/>
          </p:cNvPicPr>
          <p:nvPr/>
        </p:nvPicPr>
        <p:blipFill>
          <a:blip r:embed="rId10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1216">
            <a:off x="584331" y="4504183"/>
            <a:ext cx="936967" cy="93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cdn-icons-png.flaticon.com/512/1740/1740885.png"/>
          <p:cNvPicPr>
            <a:picLocks noChangeAspect="1" noChangeArrowheads="1"/>
          </p:cNvPicPr>
          <p:nvPr/>
        </p:nvPicPr>
        <p:blipFill>
          <a:blip r:embed="rId11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3152">
            <a:off x="8640385" y="3859144"/>
            <a:ext cx="719658" cy="71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ttps://cdn-icons-png.flaticon.com/512/7611/7611112.png"/>
          <p:cNvPicPr>
            <a:picLocks noChangeAspect="1" noChangeArrowheads="1"/>
          </p:cNvPicPr>
          <p:nvPr/>
        </p:nvPicPr>
        <p:blipFill>
          <a:blip r:embed="rId1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4849">
            <a:off x="11105225" y="5026334"/>
            <a:ext cx="806367" cy="806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 rot="160702">
            <a:off x="792053" y="1839440"/>
            <a:ext cx="265660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титульном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листе:</a:t>
            </a:r>
          </a:p>
          <a:p>
            <a:pPr algn="ctr"/>
            <a:r>
              <a:rPr lang="en-US" sz="1200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неверно указываются отчетный период </a:t>
            </a:r>
            <a:endParaRPr lang="en-US" sz="1200" b="1" dirty="0" smtClean="0">
              <a:solidFill>
                <a:schemeClr val="accent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отчетная дата</a:t>
            </a:r>
          </a:p>
          <a:p>
            <a:pPr algn="ctr"/>
            <a:r>
              <a:rPr lang="en-US" sz="1200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1200" b="1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</a:t>
            </a: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правка заполняется не </a:t>
            </a:r>
            <a:endParaRPr lang="en-US" sz="1200" b="1" dirty="0" smtClean="0">
              <a:solidFill>
                <a:schemeClr val="accent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актуальной версии </a:t>
            </a:r>
            <a:endParaRPr lang="en-US" sz="1200" b="1" dirty="0" smtClean="0">
              <a:solidFill>
                <a:schemeClr val="accent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</a:t>
            </a:r>
            <a:r>
              <a:rPr lang="ru-RU" sz="1200" b="1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</a:t>
            </a: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«Справки БК»</a:t>
            </a:r>
          </a:p>
          <a:p>
            <a:pPr algn="ctr"/>
            <a:r>
              <a:rPr lang="en-US" sz="1200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замена листов справки</a:t>
            </a:r>
          </a:p>
          <a:p>
            <a:pPr algn="ctr"/>
            <a:r>
              <a:rPr lang="en-US" sz="1200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плохое качество печати</a:t>
            </a:r>
          </a:p>
          <a:p>
            <a:pPr marL="285750" indent="-285750" algn="ctr">
              <a:buFontTx/>
              <a:buChar char="-"/>
            </a:pPr>
            <a:endParaRPr lang="ru-RU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ctr">
              <a:buFontTx/>
              <a:buChar char="-"/>
            </a:pP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 rot="21360650">
            <a:off x="3729031" y="1805089"/>
            <a:ext cx="31151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разделе 1 </a:t>
            </a:r>
          </a:p>
          <a:p>
            <a:pPr algn="ctr"/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указываются не все полученные в отчетном периоде доходы или указываются  заниженные/завышенные суммы </a:t>
            </a:r>
          </a:p>
          <a:p>
            <a:pPr algn="ctr"/>
            <a:r>
              <a:rPr lang="ru-RU" sz="12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(пособие по временной нетрудоспособности, социальные выплаты (пособия) на детей, единовременные выплаты в соответствии с Указами Президента РФ, доходы от продажи имущества и др.)</a:t>
            </a:r>
          </a:p>
        </p:txBody>
      </p:sp>
      <p:sp>
        <p:nvSpPr>
          <p:cNvPr id="48" name="TextBox 47"/>
          <p:cNvSpPr txBox="1"/>
          <p:nvPr/>
        </p:nvSpPr>
        <p:spPr>
          <a:xfrm rot="169618">
            <a:off x="7391059" y="1500801"/>
            <a:ext cx="43269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разделе 2:</a:t>
            </a:r>
          </a:p>
          <a:p>
            <a:pPr marL="171450" indent="-171450" algn="ctr">
              <a:buFontTx/>
              <a:buChar char="-"/>
            </a:pPr>
            <a:r>
              <a:rPr lang="ru-RU" sz="1200" b="1" dirty="0" smtClean="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указываются сведения о расходах </a:t>
            </a:r>
          </a:p>
          <a:p>
            <a:pPr algn="ctr"/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(когда стоимость приобретенного имущества превышает доходы за 3 последних предшествующих года)</a:t>
            </a:r>
          </a:p>
          <a:p>
            <a:pPr algn="ctr"/>
            <a:r>
              <a:rPr lang="ru-RU" sz="1200" b="1" dirty="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ru-RU" sz="1200" b="1" dirty="0" smtClean="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не указываются суммы </a:t>
            </a:r>
            <a:r>
              <a:rPr lang="ru-RU" sz="1200" b="1" dirty="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каждому источнику средств, за счет которых приобретено </a:t>
            </a:r>
            <a:r>
              <a:rPr lang="ru-RU" sz="1200" b="1" dirty="0" smtClean="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имущество</a:t>
            </a:r>
          </a:p>
          <a:p>
            <a:pPr algn="ctr"/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(например, в качестве источников указаны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доход от продажи недвижимого имущества и наследство без указания конкретных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размеров сумм</a:t>
            </a: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sp>
        <p:nvSpPr>
          <p:cNvPr id="49" name="TextBox 48"/>
          <p:cNvSpPr txBox="1"/>
          <p:nvPr/>
        </p:nvSpPr>
        <p:spPr>
          <a:xfrm rot="21369061">
            <a:off x="6828537" y="4606125"/>
            <a:ext cx="26577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разделе 4: </a:t>
            </a:r>
          </a:p>
          <a:p>
            <a:pPr algn="ctr"/>
            <a:r>
              <a:rPr lang="ru-RU" sz="1200" b="1" dirty="0" smtClean="0">
                <a:solidFill>
                  <a:srgbClr val="0099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не указываются все счета, открытые на отчетную дату (например, кредитный)</a:t>
            </a:r>
          </a:p>
          <a:p>
            <a:pPr marL="171450" indent="-171450" algn="ctr">
              <a:buFontTx/>
              <a:buChar char="-"/>
            </a:pPr>
            <a:r>
              <a:rPr lang="ru-RU" sz="1200" b="1" dirty="0" smtClean="0">
                <a:solidFill>
                  <a:srgbClr val="0099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указывается сумма денежных средств, поступивших на счет (при наличии оснований)</a:t>
            </a:r>
          </a:p>
        </p:txBody>
      </p:sp>
      <p:sp>
        <p:nvSpPr>
          <p:cNvPr id="51" name="TextBox 50"/>
          <p:cNvSpPr txBox="1"/>
          <p:nvPr/>
        </p:nvSpPr>
        <p:spPr>
          <a:xfrm rot="21080775">
            <a:off x="791879" y="5180265"/>
            <a:ext cx="31062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подразделе 3.1 раздела 3:</a:t>
            </a:r>
          </a:p>
          <a:p>
            <a:pPr algn="ctr"/>
            <a:r>
              <a:rPr lang="ru-RU" sz="1200" b="1" dirty="0" smtClean="0">
                <a:solidFill>
                  <a:srgbClr val="0099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указываются объекты недвижимости, не принадлежащие на праве собственности</a:t>
            </a:r>
          </a:p>
          <a:p>
            <a:pPr algn="ctr"/>
            <a:r>
              <a:rPr lang="ru-RU" sz="1200" b="1" dirty="0" smtClean="0">
                <a:solidFill>
                  <a:srgbClr val="0099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указывается кадастровый номер вместо</a:t>
            </a:r>
            <a:r>
              <a:rPr lang="ru-RU" sz="1200" b="1" dirty="0">
                <a:solidFill>
                  <a:srgbClr val="0099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200" b="1" dirty="0" smtClean="0">
                <a:solidFill>
                  <a:srgbClr val="0099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номера и даты </a:t>
            </a:r>
            <a:r>
              <a:rPr lang="ru-RU" sz="1200" b="1" dirty="0">
                <a:solidFill>
                  <a:srgbClr val="0099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государственной регистрации права </a:t>
            </a:r>
            <a:r>
              <a:rPr lang="ru-RU" sz="1200" b="1" dirty="0" smtClean="0">
                <a:solidFill>
                  <a:srgbClr val="0099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ЕГРН</a:t>
            </a:r>
          </a:p>
          <a:p>
            <a:pPr algn="ctr"/>
            <a:r>
              <a:rPr lang="ru-RU" sz="1200" b="1" dirty="0" smtClean="0">
                <a:solidFill>
                  <a:srgbClr val="0099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не указываются объекты недвижимости, принадлежащие на праве собственности</a:t>
            </a:r>
          </a:p>
          <a:p>
            <a:pPr algn="ctr"/>
            <a:endParaRPr lang="ru-RU" sz="12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235909" y="7686250"/>
            <a:ext cx="97600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РЕКОМЕНДАЦИИ: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обращаться </a:t>
            </a:r>
            <a:r>
              <a:rPr lang="ru-RU" sz="1600" b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 </a:t>
            </a:r>
            <a:r>
              <a:rPr lang="ru-RU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личному кабинету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налогоплательщика (доходы, имущество, счета)</a:t>
            </a:r>
          </a:p>
          <a:p>
            <a:pPr marL="285750" indent="-285750" algn="ctr">
              <a:buFontTx/>
              <a:buChar char="-"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сопоставлять доходы и расходы</a:t>
            </a:r>
          </a:p>
          <a:p>
            <a:pPr marL="285750" indent="-285750" algn="ctr">
              <a:buFontTx/>
              <a:buChar char="-"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получать выписки из банков,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Росреестра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сохранять документы о продаже/покупке имущества</a:t>
            </a:r>
          </a:p>
        </p:txBody>
      </p:sp>
      <p:sp>
        <p:nvSpPr>
          <p:cNvPr id="15" name="Прямоугольник 14"/>
          <p:cNvSpPr/>
          <p:nvPr/>
        </p:nvSpPr>
        <p:spPr>
          <a:xfrm rot="407608">
            <a:off x="9131438" y="5612693"/>
            <a:ext cx="23639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подразделе 6.2 </a:t>
            </a:r>
            <a:endParaRPr lang="ru-RU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раздела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 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отражается обязательство финансового характера в связи с договором участия в долевом </a:t>
            </a: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строительстве</a:t>
            </a:r>
            <a:r>
              <a:rPr lang="ru-RU" sz="1200" b="1" i="1" dirty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объекта недвижимости</a:t>
            </a:r>
          </a:p>
        </p:txBody>
      </p:sp>
      <p:pic>
        <p:nvPicPr>
          <p:cNvPr id="44" name="Picture 2" descr="https://abrakadabra.fun/uploads/posts/2022-02/1645040315_3-abrakadabra-fun-p-stikeri-zametki-5.pn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153" b="50308"/>
          <a:stretch/>
        </p:blipFill>
        <p:spPr bwMode="auto">
          <a:xfrm>
            <a:off x="4073654" y="3843882"/>
            <a:ext cx="2822040" cy="3506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/>
          <p:cNvSpPr txBox="1"/>
          <p:nvPr/>
        </p:nvSpPr>
        <p:spPr>
          <a:xfrm rot="287728">
            <a:off x="4200361" y="5397982"/>
            <a:ext cx="24558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0850"/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подразделе 3.2</a:t>
            </a:r>
          </a:p>
          <a:p>
            <a:pPr marL="90487" algn="ctr"/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раздела 3 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указывается транспортное средство, 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которое не поставлено на регистрационный учет 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органах ГИБДД, но принадлежит на праве собственности</a:t>
            </a:r>
            <a:endParaRPr lang="ru-RU" sz="1200" b="1" dirty="0">
              <a:solidFill>
                <a:schemeClr val="accent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" name="Picture 4" descr="https://cdn-icons-png.flaticon.com/512/1515/1515060.png"/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0113">
            <a:off x="5783103" y="4909755"/>
            <a:ext cx="874851" cy="87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795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1011</TotalTime>
  <Words>301</Words>
  <Application>Microsoft Office PowerPoint</Application>
  <PresentationFormat>Произвольный</PresentationFormat>
  <Paragraphs>42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Tahoma</vt:lpstr>
      <vt:lpstr>Times New Roman</vt:lpstr>
      <vt:lpstr>Wingdings</vt:lpstr>
      <vt:lpstr>Тема Office</vt:lpstr>
      <vt:lpstr>Презентация PowerPoint</vt:lpstr>
    </vt:vector>
  </TitlesOfParts>
  <Company>Правительство Новосибирской области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Мартынов Максим Николаевич</dc:creator>
  <cp:lastModifiedBy>Долгова Елена Борисовна</cp:lastModifiedBy>
  <cp:revision>117</cp:revision>
  <dcterms:created xsi:type="dcterms:W3CDTF">2021-10-21T07:13:54Z</dcterms:created>
  <dcterms:modified xsi:type="dcterms:W3CDTF">2022-12-02T11:17:31Z</dcterms:modified>
</cp:coreProperties>
</file>