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0386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5" d="100"/>
          <a:sy n="105" d="100"/>
        </p:scale>
        <p:origin x="714" y="3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6" indent="0" algn="ctr">
              <a:buNone/>
              <a:defRPr sz="2000"/>
            </a:lvl2pPr>
            <a:lvl3pPr marL="914411" indent="0" algn="ctr">
              <a:buNone/>
              <a:defRPr sz="1800"/>
            </a:lvl3pPr>
            <a:lvl4pPr marL="1371617" indent="0" algn="ctr">
              <a:buNone/>
              <a:defRPr sz="1600"/>
            </a:lvl4pPr>
            <a:lvl5pPr marL="1828823" indent="0" algn="ctr">
              <a:buNone/>
              <a:defRPr sz="1600"/>
            </a:lvl5pPr>
            <a:lvl6pPr marL="2286029" indent="0" algn="ctr">
              <a:buNone/>
              <a:defRPr sz="1600"/>
            </a:lvl6pPr>
            <a:lvl7pPr marL="2743234" indent="0" algn="ctr">
              <a:buNone/>
              <a:defRPr sz="1600"/>
            </a:lvl7pPr>
            <a:lvl8pPr marL="3200440" indent="0" algn="ctr">
              <a:buNone/>
              <a:defRPr sz="1600"/>
            </a:lvl8pPr>
            <a:lvl9pPr marL="3657646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C65C7-3408-4309-938C-62042795F19D}" type="datetimeFigureOut">
              <a:rPr lang="ru-RU" smtClean="0"/>
              <a:t>05.08.2022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726F67-42F1-4564-8190-A4F1BD91936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530513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C65C7-3408-4309-938C-62042795F19D}" type="datetimeFigureOut">
              <a:rPr lang="ru-RU" smtClean="0"/>
              <a:t>05.08.2022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726F67-42F1-4564-8190-A4F1BD91936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085520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2" y="1709741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2" y="4589466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6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11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1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2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2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3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4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4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C65C7-3408-4309-938C-62042795F19D}" type="datetimeFigureOut">
              <a:rPr lang="ru-RU" smtClean="0"/>
              <a:t>05.08.2022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726F67-42F1-4564-8190-A4F1BD91936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888929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1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1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C65C7-3408-4309-938C-62042795F19D}" type="datetimeFigureOut">
              <a:rPr lang="ru-RU" smtClean="0"/>
              <a:t>05.08.2022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726F67-42F1-4564-8190-A4F1BD91936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704633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9" y="365128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91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6" indent="0">
              <a:buNone/>
              <a:defRPr sz="2000" b="1"/>
            </a:lvl2pPr>
            <a:lvl3pPr marL="914411" indent="0">
              <a:buNone/>
              <a:defRPr sz="1800" b="1"/>
            </a:lvl3pPr>
            <a:lvl4pPr marL="1371617" indent="0">
              <a:buNone/>
              <a:defRPr sz="1600" b="1"/>
            </a:lvl4pPr>
            <a:lvl5pPr marL="1828823" indent="0">
              <a:buNone/>
              <a:defRPr sz="1600" b="1"/>
            </a:lvl5pPr>
            <a:lvl6pPr marL="2286029" indent="0">
              <a:buNone/>
              <a:defRPr sz="1600" b="1"/>
            </a:lvl6pPr>
            <a:lvl7pPr marL="2743234" indent="0">
              <a:buNone/>
              <a:defRPr sz="1600" b="1"/>
            </a:lvl7pPr>
            <a:lvl8pPr marL="3200440" indent="0">
              <a:buNone/>
              <a:defRPr sz="1600" b="1"/>
            </a:lvl8pPr>
            <a:lvl9pPr marL="3657646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91" y="2505076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2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6" indent="0">
              <a:buNone/>
              <a:defRPr sz="2000" b="1"/>
            </a:lvl2pPr>
            <a:lvl3pPr marL="914411" indent="0">
              <a:buNone/>
              <a:defRPr sz="1800" b="1"/>
            </a:lvl3pPr>
            <a:lvl4pPr marL="1371617" indent="0">
              <a:buNone/>
              <a:defRPr sz="1600" b="1"/>
            </a:lvl4pPr>
            <a:lvl5pPr marL="1828823" indent="0">
              <a:buNone/>
              <a:defRPr sz="1600" b="1"/>
            </a:lvl5pPr>
            <a:lvl6pPr marL="2286029" indent="0">
              <a:buNone/>
              <a:defRPr sz="1600" b="1"/>
            </a:lvl6pPr>
            <a:lvl7pPr marL="2743234" indent="0">
              <a:buNone/>
              <a:defRPr sz="1600" b="1"/>
            </a:lvl7pPr>
            <a:lvl8pPr marL="3200440" indent="0">
              <a:buNone/>
              <a:defRPr sz="1600" b="1"/>
            </a:lvl8pPr>
            <a:lvl9pPr marL="3657646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2" y="2505076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C65C7-3408-4309-938C-62042795F19D}" type="datetimeFigureOut">
              <a:rPr lang="ru-RU" smtClean="0"/>
              <a:t>05.08.2022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726F67-42F1-4564-8190-A4F1BD91936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695441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C65C7-3408-4309-938C-62042795F19D}" type="datetimeFigureOut">
              <a:rPr lang="ru-RU" smtClean="0"/>
              <a:t>05.08.2022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726F67-42F1-4564-8190-A4F1BD91936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974714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C65C7-3408-4309-938C-62042795F19D}" type="datetimeFigureOut">
              <a:rPr lang="ru-RU" smtClean="0"/>
              <a:t>05.08.2022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726F67-42F1-4564-8190-A4F1BD91936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52807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90" y="457200"/>
            <a:ext cx="3932236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8"/>
            <a:ext cx="6172201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90" y="2057400"/>
            <a:ext cx="3932236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6" indent="0">
              <a:buNone/>
              <a:defRPr sz="1400"/>
            </a:lvl2pPr>
            <a:lvl3pPr marL="914411" indent="0">
              <a:buNone/>
              <a:defRPr sz="1200"/>
            </a:lvl3pPr>
            <a:lvl4pPr marL="1371617" indent="0">
              <a:buNone/>
              <a:defRPr sz="1000"/>
            </a:lvl4pPr>
            <a:lvl5pPr marL="1828823" indent="0">
              <a:buNone/>
              <a:defRPr sz="1000"/>
            </a:lvl5pPr>
            <a:lvl6pPr marL="2286029" indent="0">
              <a:buNone/>
              <a:defRPr sz="1000"/>
            </a:lvl6pPr>
            <a:lvl7pPr marL="2743234" indent="0">
              <a:buNone/>
              <a:defRPr sz="1000"/>
            </a:lvl7pPr>
            <a:lvl8pPr marL="3200440" indent="0">
              <a:buNone/>
              <a:defRPr sz="1000"/>
            </a:lvl8pPr>
            <a:lvl9pPr marL="3657646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C65C7-3408-4309-938C-62042795F19D}" type="datetimeFigureOut">
              <a:rPr lang="ru-RU" smtClean="0"/>
              <a:t>05.08.2022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726F67-42F1-4564-8190-A4F1BD91936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200578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90" y="457200"/>
            <a:ext cx="3932236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8"/>
            <a:ext cx="6172201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6" indent="0">
              <a:buNone/>
              <a:defRPr sz="2800"/>
            </a:lvl2pPr>
            <a:lvl3pPr marL="914411" indent="0">
              <a:buNone/>
              <a:defRPr sz="2400"/>
            </a:lvl3pPr>
            <a:lvl4pPr marL="1371617" indent="0">
              <a:buNone/>
              <a:defRPr sz="2000"/>
            </a:lvl4pPr>
            <a:lvl5pPr marL="1828823" indent="0">
              <a:buNone/>
              <a:defRPr sz="2000"/>
            </a:lvl5pPr>
            <a:lvl6pPr marL="2286029" indent="0">
              <a:buNone/>
              <a:defRPr sz="2000"/>
            </a:lvl6pPr>
            <a:lvl7pPr marL="2743234" indent="0">
              <a:buNone/>
              <a:defRPr sz="2000"/>
            </a:lvl7pPr>
            <a:lvl8pPr marL="3200440" indent="0">
              <a:buNone/>
              <a:defRPr sz="2000"/>
            </a:lvl8pPr>
            <a:lvl9pPr marL="3657646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90" y="2057400"/>
            <a:ext cx="3932236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6" indent="0">
              <a:buNone/>
              <a:defRPr sz="1400"/>
            </a:lvl2pPr>
            <a:lvl3pPr marL="914411" indent="0">
              <a:buNone/>
              <a:defRPr sz="1200"/>
            </a:lvl3pPr>
            <a:lvl4pPr marL="1371617" indent="0">
              <a:buNone/>
              <a:defRPr sz="1000"/>
            </a:lvl4pPr>
            <a:lvl5pPr marL="1828823" indent="0">
              <a:buNone/>
              <a:defRPr sz="1000"/>
            </a:lvl5pPr>
            <a:lvl6pPr marL="2286029" indent="0">
              <a:buNone/>
              <a:defRPr sz="1000"/>
            </a:lvl6pPr>
            <a:lvl7pPr marL="2743234" indent="0">
              <a:buNone/>
              <a:defRPr sz="1000"/>
            </a:lvl7pPr>
            <a:lvl8pPr marL="3200440" indent="0">
              <a:buNone/>
              <a:defRPr sz="1000"/>
            </a:lvl8pPr>
            <a:lvl9pPr marL="3657646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C65C7-3408-4309-938C-62042795F19D}" type="datetimeFigureOut">
              <a:rPr lang="ru-RU" smtClean="0"/>
              <a:t>05.08.2022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726F67-42F1-4564-8190-A4F1BD91936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082764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C65C7-3408-4309-938C-62042795F19D}" type="datetimeFigureOut">
              <a:rPr lang="ru-RU" smtClean="0"/>
              <a:t>05.08.2022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726F67-42F1-4564-8190-A4F1BD91936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577289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C65C7-3408-4309-938C-62042795F19D}" type="datetimeFigureOut">
              <a:rPr lang="ru-RU" smtClean="0"/>
              <a:t>05.08.2022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726F67-42F1-4564-8190-A4F1BD91936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47248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2" y="365128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2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1" y="6356353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BC65C7-3408-4309-938C-62042795F19D}" type="datetimeFigureOut">
              <a:rPr lang="ru-RU" smtClean="0"/>
              <a:t>05.08.2022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2" y="6356353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1" y="6356353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726F67-42F1-4564-8190-A4F1BD91936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605089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11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3" indent="-228603" algn="l" defTabSz="914411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8" indent="-228603" algn="l" defTabSz="914411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14" indent="-228603" algn="l" defTabSz="914411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20" indent="-228603" algn="l" defTabSz="914411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26" indent="-228603" algn="l" defTabSz="914411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32" indent="-228603" algn="l" defTabSz="914411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37" indent="-228603" algn="l" defTabSz="914411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43" indent="-228603" algn="l" defTabSz="914411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48" indent="-228603" algn="l" defTabSz="914411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1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6" algn="l" defTabSz="91441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11" algn="l" defTabSz="91441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17" algn="l" defTabSz="91441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23" algn="l" defTabSz="91441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29" algn="l" defTabSz="91441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34" algn="l" defTabSz="91441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40" algn="l" defTabSz="91441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46" algn="l" defTabSz="91441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67000"/>
            <a:lum/>
          </a:blip>
          <a:srcRect/>
          <a:stretch>
            <a:fillRect l="6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6261530"/>
            <a:ext cx="12192000" cy="912997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Равнобедренный треугольник 4"/>
          <p:cNvSpPr/>
          <p:nvPr/>
        </p:nvSpPr>
        <p:spPr>
          <a:xfrm>
            <a:off x="9047287" y="5349876"/>
            <a:ext cx="1989991" cy="1824648"/>
          </a:xfrm>
          <a:prstGeom prst="triangle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  <a:effectLst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ый треугольник 5"/>
          <p:cNvSpPr/>
          <p:nvPr/>
        </p:nvSpPr>
        <p:spPr>
          <a:xfrm rot="252143">
            <a:off x="10063785" y="5965956"/>
            <a:ext cx="1208431" cy="1625829"/>
          </a:xfrm>
          <a:prstGeom prst="rtTriangl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Равнобедренный треугольник 6"/>
          <p:cNvSpPr/>
          <p:nvPr/>
        </p:nvSpPr>
        <p:spPr>
          <a:xfrm rot="20239463">
            <a:off x="10401470" y="5101106"/>
            <a:ext cx="2049169" cy="1524632"/>
          </a:xfrm>
          <a:prstGeom prst="triangle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ый треугольник 7"/>
          <p:cNvSpPr/>
          <p:nvPr/>
        </p:nvSpPr>
        <p:spPr>
          <a:xfrm rot="15582985">
            <a:off x="10699471" y="5251778"/>
            <a:ext cx="1865696" cy="2020842"/>
          </a:xfrm>
          <a:prstGeom prst="rtTriangl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 15"/>
          <p:cNvSpPr/>
          <p:nvPr/>
        </p:nvSpPr>
        <p:spPr>
          <a:xfrm>
            <a:off x="667513" y="1144146"/>
            <a:ext cx="7397496" cy="4001095"/>
          </a:xfrm>
          <a:prstGeom prst="rect">
            <a:avLst/>
          </a:prstGeom>
          <a:solidFill>
            <a:srgbClr val="FFFFFF">
              <a:alpha val="80000"/>
            </a:srgbClr>
          </a:solidFill>
        </p:spPr>
        <p:txBody>
          <a:bodyPr wrap="square">
            <a:spAutoFit/>
          </a:bodyPr>
          <a:lstStyle/>
          <a:p>
            <a:pPr algn="ctr"/>
            <a:endParaRPr lang="ru-RU" sz="1400" b="1" dirty="0">
              <a:solidFill>
                <a:schemeClr val="accent5">
                  <a:lumMod val="5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Microsoft Himalaya" panose="01010100010101010101" pitchFamily="2" charset="0"/>
            </a:endParaRPr>
          </a:p>
          <a:p>
            <a:pPr algn="ctr"/>
            <a:r>
              <a:rPr lang="ru-RU" sz="2000" b="1" dirty="0">
                <a:solidFill>
                  <a:srgbClr val="203864"/>
                </a:solidFill>
                <a:latin typeface="Verdana" panose="020B0604030504040204" pitchFamily="34" charset="0"/>
                <a:ea typeface="Verdana" panose="020B0604030504040204" pitchFamily="34" charset="0"/>
                <a:cs typeface="Microsoft Himalaya" panose="01010100010101010101" pitchFamily="2" charset="0"/>
              </a:rPr>
              <a:t>Издан </a:t>
            </a:r>
            <a:r>
              <a:rPr lang="ru-RU" sz="2000" b="1" dirty="0">
                <a:solidFill>
                  <a:srgbClr val="203864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Указ Президента </a:t>
            </a:r>
            <a:r>
              <a:rPr lang="ru-RU" sz="2000" b="1" dirty="0">
                <a:solidFill>
                  <a:srgbClr val="203864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РФ </a:t>
            </a:r>
            <a:endParaRPr lang="ru-RU" sz="2000" b="1" dirty="0" smtClean="0">
              <a:solidFill>
                <a:srgbClr val="203864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algn="ctr"/>
            <a:endParaRPr lang="ru-RU" sz="2000" b="1" dirty="0" smtClean="0">
              <a:solidFill>
                <a:srgbClr val="203864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algn="ctr"/>
            <a:r>
              <a:rPr lang="ru-RU" sz="2000" b="1" dirty="0" smtClean="0">
                <a:solidFill>
                  <a:srgbClr val="203864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от </a:t>
            </a:r>
            <a:r>
              <a:rPr lang="ru-RU" sz="2000" b="1" dirty="0">
                <a:solidFill>
                  <a:srgbClr val="203864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18 июля 2022 года №472 </a:t>
            </a:r>
            <a:endParaRPr lang="ru-RU" sz="2000" b="1" dirty="0" smtClean="0">
              <a:solidFill>
                <a:srgbClr val="203864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algn="ctr"/>
            <a:endParaRPr lang="ru-RU" sz="2000" b="1" dirty="0">
              <a:solidFill>
                <a:srgbClr val="203864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algn="ctr"/>
            <a:r>
              <a:rPr lang="ru-RU" sz="2000" b="1" dirty="0">
                <a:solidFill>
                  <a:srgbClr val="203864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«О </a:t>
            </a:r>
            <a:r>
              <a:rPr lang="ru-RU" sz="2000" b="1" dirty="0">
                <a:solidFill>
                  <a:srgbClr val="203864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мерах по реализации отдельных положений Федерального закона «О внесении изменений в статью 26 Федерального закона «О банках и банковской деятельности» и Федеральный закон «О противодействии коррупции</a:t>
            </a:r>
            <a:r>
              <a:rPr lang="ru-RU" sz="2000" b="1" dirty="0" smtClean="0">
                <a:solidFill>
                  <a:srgbClr val="203864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»</a:t>
            </a:r>
            <a:endParaRPr lang="ru-RU" sz="2000" b="1" dirty="0">
              <a:solidFill>
                <a:srgbClr val="203864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algn="ctr"/>
            <a:endParaRPr lang="ru-RU" sz="3600" b="1" dirty="0">
              <a:solidFill>
                <a:schemeClr val="accent5">
                  <a:lumMod val="5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Microsoft Himalaya" panose="01010100010101010101" pitchFamily="2" charset="0"/>
            </a:endParaRPr>
          </a:p>
          <a:p>
            <a:endParaRPr lang="ru-RU" sz="2400" b="1" dirty="0">
              <a:solidFill>
                <a:schemeClr val="accent5">
                  <a:lumMod val="5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Microsoft Himalaya" panose="01010100010101010101" pitchFamily="2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3691" y="0"/>
            <a:ext cx="344279" cy="6261530"/>
          </a:xfrm>
          <a:prstGeom prst="rect">
            <a:avLst/>
          </a:prstGeom>
          <a:solidFill>
            <a:srgbClr val="FF505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ru-RU" b="1" kern="0" dirty="0" smtClean="0">
              <a:solidFill>
                <a:prstClr val="white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>
              <a:defRPr/>
            </a:pPr>
            <a:r>
              <a:rPr lang="ru-RU" b="1" kern="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ПРОФИЛАКТИКА</a:t>
            </a:r>
            <a:endParaRPr lang="ru-RU" b="1" kern="0" dirty="0">
              <a:solidFill>
                <a:prstClr val="white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>
              <a:defRPr/>
            </a:pPr>
            <a:r>
              <a:rPr lang="ru-RU" b="1" kern="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</a:t>
            </a:r>
            <a:r>
              <a:rPr lang="ru-RU" b="1" kern="0" dirty="0">
                <a:solidFill>
                  <a:prstClr val="white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КОРРУПЦИИ</a:t>
            </a:r>
          </a:p>
          <a:p>
            <a:pPr algn="ctr">
              <a:defRPr/>
            </a:pPr>
            <a:endParaRPr lang="ru-RU" sz="2400" kern="0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87103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6180037"/>
            <a:ext cx="12192000" cy="677963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Равнобедренный треугольник 4"/>
          <p:cNvSpPr/>
          <p:nvPr/>
        </p:nvSpPr>
        <p:spPr>
          <a:xfrm>
            <a:off x="9059705" y="5546770"/>
            <a:ext cx="1989991" cy="1824648"/>
          </a:xfrm>
          <a:prstGeom prst="triangle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  <a:effectLst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ый треугольник 5"/>
          <p:cNvSpPr/>
          <p:nvPr/>
        </p:nvSpPr>
        <p:spPr>
          <a:xfrm rot="252143">
            <a:off x="10063785" y="5965956"/>
            <a:ext cx="1208431" cy="1625829"/>
          </a:xfrm>
          <a:prstGeom prst="rtTriangl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Равнобедренный треугольник 6"/>
          <p:cNvSpPr/>
          <p:nvPr/>
        </p:nvSpPr>
        <p:spPr>
          <a:xfrm rot="20239463">
            <a:off x="10401470" y="5101106"/>
            <a:ext cx="2049169" cy="1524632"/>
          </a:xfrm>
          <a:prstGeom prst="triangle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ый треугольник 7"/>
          <p:cNvSpPr/>
          <p:nvPr/>
        </p:nvSpPr>
        <p:spPr>
          <a:xfrm rot="15582985">
            <a:off x="10699471" y="5251778"/>
            <a:ext cx="1865696" cy="2020842"/>
          </a:xfrm>
          <a:prstGeom prst="rtTriangl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23" name="Прямая соединительная линия 22"/>
          <p:cNvCxnSpPr/>
          <p:nvPr/>
        </p:nvCxnSpPr>
        <p:spPr>
          <a:xfrm flipV="1">
            <a:off x="0" y="708764"/>
            <a:ext cx="12123735" cy="27106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/>
          <p:cNvSpPr txBox="1"/>
          <p:nvPr/>
        </p:nvSpPr>
        <p:spPr>
          <a:xfrm>
            <a:off x="353646" y="216118"/>
            <a:ext cx="769307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b="1" dirty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Указом Президента РФ </a:t>
            </a:r>
            <a:r>
              <a:rPr lang="ru-RU" b="1" dirty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от 18 июля 2022 года №472 </a:t>
            </a:r>
            <a:r>
              <a:rPr lang="ru-RU" b="1" dirty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:</a:t>
            </a:r>
          </a:p>
          <a:p>
            <a:endParaRPr lang="ru-RU" dirty="0"/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8690" y="2106486"/>
            <a:ext cx="759654" cy="722759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8690" y="964765"/>
            <a:ext cx="759654" cy="759654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1466070" y="783049"/>
            <a:ext cx="1003708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600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1. Установлено что </a:t>
            </a:r>
            <a:r>
              <a:rPr lang="ru-RU" sz="1600" b="1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лицо</a:t>
            </a:r>
            <a:r>
              <a:rPr lang="ru-RU" sz="1600" b="1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, представившее</a:t>
            </a:r>
            <a:r>
              <a:rPr lang="ru-RU" sz="1600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сведения о доходах, об имуществе и обязательствах имущественного характера, </a:t>
            </a:r>
            <a:r>
              <a:rPr lang="ru-RU" sz="1600" b="1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представляет сведения, подтверждающие законность получения денежных средств</a:t>
            </a:r>
            <a:r>
              <a:rPr lang="ru-RU" sz="1600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, в течение </a:t>
            </a:r>
            <a:r>
              <a:rPr lang="ru-RU" sz="1600" u="sng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15 рабочих дней с даты их истребования</a:t>
            </a:r>
            <a:r>
              <a:rPr lang="ru-RU" sz="1600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в соответствии с частью 1 статьи 8.2 Федерального закона от 25 декабря 2008 </a:t>
            </a:r>
            <a:r>
              <a:rPr lang="ru-RU" sz="1600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года </a:t>
            </a:r>
            <a:r>
              <a:rPr lang="ru-RU" sz="1600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№</a:t>
            </a:r>
            <a:r>
              <a:rPr lang="ru-RU" sz="1600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ru-RU" sz="1600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273-ФЗ </a:t>
            </a:r>
            <a:r>
              <a:rPr lang="ru-RU" sz="1600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«О </a:t>
            </a:r>
            <a:r>
              <a:rPr lang="ru-RU" sz="1600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противодействии </a:t>
            </a:r>
            <a:r>
              <a:rPr lang="ru-RU" sz="1600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коррупции».</a:t>
            </a:r>
            <a:endParaRPr lang="ru-RU" sz="1600" dirty="0">
              <a:solidFill>
                <a:schemeClr val="accent1">
                  <a:lumMod val="5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418123" y="2201284"/>
            <a:ext cx="1008502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600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2. </a:t>
            </a:r>
            <a:r>
              <a:rPr lang="ru-RU" sz="1600" b="1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Изменено содержание сноски 3 к графе 6 «Сумма поступивших на счет денежных средств» (руб.) раздела 4 формы справки </a:t>
            </a:r>
            <a:r>
              <a:rPr lang="ru-RU" sz="1600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о доходах, расходах, об имуществе и обязательствах имущественного характера:</a:t>
            </a:r>
            <a:endParaRPr lang="ru-RU" sz="1600" u="sng" dirty="0">
              <a:solidFill>
                <a:schemeClr val="accent1">
                  <a:lumMod val="5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71536" y="6217292"/>
            <a:ext cx="37190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Информация размещена по адресу: </a:t>
            </a:r>
            <a:r>
              <a:rPr lang="en-US" sz="14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https://nso.ru/page/13938</a:t>
            </a:r>
            <a:endParaRPr lang="ru-RU" sz="1400" b="1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graphicFrame>
        <p:nvGraphicFramePr>
          <p:cNvPr id="19" name="Таблица 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71518095"/>
              </p:ext>
            </p:extLst>
          </p:nvPr>
        </p:nvGraphicFramePr>
        <p:xfrm>
          <a:off x="171536" y="3122673"/>
          <a:ext cx="10157654" cy="280119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85457">
                  <a:extLst>
                    <a:ext uri="{9D8B030D-6E8A-4147-A177-3AD203B41FA5}">
                      <a16:colId xmlns:a16="http://schemas.microsoft.com/office/drawing/2014/main" val="1411235730"/>
                    </a:ext>
                  </a:extLst>
                </a:gridCol>
                <a:gridCol w="5072197">
                  <a:extLst>
                    <a:ext uri="{9D8B030D-6E8A-4147-A177-3AD203B41FA5}">
                      <a16:colId xmlns:a16="http://schemas.microsoft.com/office/drawing/2014/main" val="3222457885"/>
                    </a:ext>
                  </a:extLst>
                </a:gridCol>
              </a:tblGrid>
              <a:tr h="417548"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Действующая </a:t>
                      </a:r>
                      <a:r>
                        <a:rPr lang="ru-RU" sz="1800" dirty="0" smtClean="0"/>
                        <a:t>редакция</a:t>
                      </a:r>
                      <a:endParaRPr lang="ru-RU" sz="1800" dirty="0"/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Новая редакция</a:t>
                      </a:r>
                      <a:endParaRPr lang="ru-RU" sz="1800" dirty="0"/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49348228"/>
                  </a:ext>
                </a:extLst>
              </a:tr>
              <a:tr h="2383643">
                <a:tc>
                  <a:txBody>
                    <a:bodyPr/>
                    <a:lstStyle/>
                    <a:p>
                      <a:pPr algn="just"/>
                      <a:r>
                        <a:rPr lang="ru-RU" sz="12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 «&lt;3&gt;  Указывается  </a:t>
                      </a:r>
                      <a:r>
                        <a:rPr lang="ru-RU" sz="1200" b="1" dirty="0" smtClean="0">
                          <a:solidFill>
                            <a:srgbClr val="FF0000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общая сумма</a:t>
                      </a:r>
                      <a:r>
                        <a:rPr lang="ru-RU" sz="12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 денежных поступлений </a:t>
                      </a:r>
                      <a:r>
                        <a:rPr lang="ru-RU" sz="1200" b="1" dirty="0" smtClean="0">
                          <a:solidFill>
                            <a:srgbClr val="FF0000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на счет</a:t>
                      </a:r>
                      <a:r>
                        <a:rPr lang="ru-RU" sz="12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 за  отчетный</a:t>
                      </a:r>
                      <a:r>
                        <a:rPr lang="ru-RU" sz="1200" baseline="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 </a:t>
                      </a:r>
                      <a:r>
                        <a:rPr lang="ru-RU" sz="12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период  в  случаях,  </a:t>
                      </a:r>
                      <a:r>
                        <a:rPr lang="ru-RU" sz="1200" b="1" dirty="0" smtClean="0">
                          <a:solidFill>
                            <a:srgbClr val="FF0000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если  указанная сумма</a:t>
                      </a:r>
                      <a:r>
                        <a:rPr lang="ru-RU" sz="12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 превышает общий доход лица и его</a:t>
                      </a:r>
                      <a:r>
                        <a:rPr lang="ru-RU" sz="1200" baseline="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 с</a:t>
                      </a:r>
                      <a:r>
                        <a:rPr lang="ru-RU" sz="12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упруги  (супруга) за отчетный период и два предшествующих ему года. В этом</a:t>
                      </a:r>
                      <a:r>
                        <a:rPr lang="ru-RU" sz="1200" baseline="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 </a:t>
                      </a:r>
                      <a:r>
                        <a:rPr lang="ru-RU" sz="12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случае к справке прилагается выписка о движении денежных средств по данному</a:t>
                      </a:r>
                      <a:r>
                        <a:rPr lang="ru-RU" sz="1200" baseline="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 </a:t>
                      </a:r>
                      <a:r>
                        <a:rPr lang="ru-RU" sz="12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счету за отчетный период. Для счетов в иностранной валюте сумма указывается</a:t>
                      </a:r>
                      <a:r>
                        <a:rPr lang="ru-RU" sz="1200" baseline="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 </a:t>
                      </a:r>
                      <a:r>
                        <a:rPr lang="ru-RU" sz="12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в рублях  по  курсу  Банка России  на  отчетную дату.  Выписка  о  движении</a:t>
                      </a:r>
                      <a:r>
                        <a:rPr lang="ru-RU" sz="1200" baseline="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 </a:t>
                      </a:r>
                      <a:r>
                        <a:rPr lang="ru-RU" sz="12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денежных  средств  по  расчетному  счету   индивидуального  предпринимателя</a:t>
                      </a:r>
                    </a:p>
                    <a:p>
                      <a:pPr algn="just"/>
                      <a:r>
                        <a:rPr lang="ru-RU" sz="12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не прилагается.»</a:t>
                      </a:r>
                      <a:endParaRPr lang="ru-RU" sz="12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200" b="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«&lt;3&gt; Указываются </a:t>
                      </a:r>
                      <a:r>
                        <a:rPr lang="ru-RU" sz="1200" b="1" dirty="0" smtClean="0">
                          <a:solidFill>
                            <a:srgbClr val="FF0000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суммы</a:t>
                      </a:r>
                      <a:r>
                        <a:rPr lang="ru-RU" sz="1200" b="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 денежных средств, поступивших </a:t>
                      </a:r>
                      <a:r>
                        <a:rPr lang="ru-RU" sz="1200" b="1" dirty="0" smtClean="0">
                          <a:solidFill>
                            <a:srgbClr val="FF0000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на счета</a:t>
                      </a:r>
                      <a:r>
                        <a:rPr lang="ru-RU" sz="1200" b="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 за отчетный период, в случае если </a:t>
                      </a:r>
                      <a:r>
                        <a:rPr lang="ru-RU" sz="1200" b="1" dirty="0" smtClean="0">
                          <a:solidFill>
                            <a:srgbClr val="FF0000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общая сумма</a:t>
                      </a:r>
                      <a:r>
                        <a:rPr lang="ru-RU" sz="1200" b="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 таких денежных средств превышает общий доход лица, его супруги (супруга) и </a:t>
                      </a:r>
                      <a:r>
                        <a:rPr lang="ru-RU" sz="1200" b="1" dirty="0" smtClean="0">
                          <a:solidFill>
                            <a:srgbClr val="FF0000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несовершеннолетних детей</a:t>
                      </a:r>
                      <a:r>
                        <a:rPr lang="ru-RU" sz="1200" b="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 за отчетный период и предшествующие два года. В этом случае к справке прилагаются выписки о движении денежных средств по счетам за отчетный период. Для счетов в иностранной валюте суммы указываются в рублях по курсу Банка России на отчетную дату. Выписка о движении денежных средств по расчетному счету индивидуального предпринимателя не прилагается.»</a:t>
                      </a:r>
                      <a:endParaRPr lang="ru-RU" sz="1200" b="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116625"/>
                  </a:ext>
                </a:extLst>
              </a:tr>
            </a:tbl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10328512" y="3226002"/>
            <a:ext cx="1779439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>
                <a:solidFill>
                  <a:schemeClr val="accent6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Данная норма вступает </a:t>
            </a:r>
            <a:r>
              <a:rPr lang="ru-RU" sz="1400" b="1" dirty="0">
                <a:solidFill>
                  <a:schemeClr val="accent6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в силу с </a:t>
            </a:r>
            <a:endParaRPr lang="ru-RU" sz="1400" b="1" dirty="0">
              <a:solidFill>
                <a:schemeClr val="accent6">
                  <a:lumMod val="7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algn="ctr"/>
            <a:r>
              <a:rPr lang="ru-RU" sz="1400" b="1" dirty="0">
                <a:solidFill>
                  <a:schemeClr val="accent6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1 июля 2023 года</a:t>
            </a:r>
            <a:endParaRPr lang="ru-RU" sz="1400" b="1" dirty="0">
              <a:solidFill>
                <a:schemeClr val="accent6">
                  <a:lumMod val="7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99333" y="2741330"/>
            <a:ext cx="1892667" cy="24440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22780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151</TotalTime>
  <Words>351</Words>
  <Application>Microsoft Office PowerPoint</Application>
  <PresentationFormat>Широкоэкранный</PresentationFormat>
  <Paragraphs>20</Paragraphs>
  <Slides>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9" baseType="lpstr">
      <vt:lpstr>Arial</vt:lpstr>
      <vt:lpstr>Calibri</vt:lpstr>
      <vt:lpstr>Calibri Light</vt:lpstr>
      <vt:lpstr>Microsoft Himalaya</vt:lpstr>
      <vt:lpstr>Tahoma</vt:lpstr>
      <vt:lpstr>Verdana</vt:lpstr>
      <vt:lpstr>Тема Office</vt:lpstr>
      <vt:lpstr>Презентация PowerPoint</vt:lpstr>
      <vt:lpstr>Презентация PowerPoint</vt:lpstr>
    </vt:vector>
  </TitlesOfParts>
  <Company>PNO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Беляев Артем Игоревич</dc:creator>
  <cp:lastModifiedBy>Долгова Елена Борисовна</cp:lastModifiedBy>
  <cp:revision>24</cp:revision>
  <dcterms:created xsi:type="dcterms:W3CDTF">2022-08-02T08:21:47Z</dcterms:created>
  <dcterms:modified xsi:type="dcterms:W3CDTF">2022-08-05T04:30:32Z</dcterms:modified>
</cp:coreProperties>
</file>