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"/>
  </p:notesMasterIdLst>
  <p:sldIdLst>
    <p:sldId id="257" r:id="rId2"/>
  </p:sldIdLst>
  <p:sldSz cx="3959225" cy="5400675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олгова Елена Борисовна" initials="ДЕБ" lastIdx="8" clrIdx="0">
    <p:extLst>
      <p:ext uri="{19B8F6BF-5375-455C-9EA6-DF929625EA0E}">
        <p15:presenceInfo xmlns:p15="http://schemas.microsoft.com/office/powerpoint/2012/main" userId="S-1-5-21-2356655543-2162514679-1277178298-325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FF"/>
    <a:srgbClr val="66FFCC"/>
    <a:srgbClr val="003366"/>
    <a:srgbClr val="002448"/>
    <a:srgbClr val="001F3E"/>
    <a:srgbClr val="9999FF"/>
    <a:srgbClr val="DFA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77F627C-A79C-4CEA-9F43-E7185F252452}">
  <a:tblStyle styleId="{277F627C-A79C-4CEA-9F43-E7185F2524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A45F09D-0C3F-4549-A737-6A49AB54CD0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3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71700" y="685800"/>
            <a:ext cx="251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1700" y="685800"/>
            <a:ext cx="251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357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4903" y="883861"/>
            <a:ext cx="2969419" cy="1880235"/>
          </a:xfrm>
        </p:spPr>
        <p:txBody>
          <a:bodyPr anchor="b"/>
          <a:lstStyle>
            <a:lvl1pPr algn="ctr">
              <a:defRPr sz="1948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4903" y="2836605"/>
            <a:ext cx="2969419" cy="1303913"/>
          </a:xfrm>
        </p:spPr>
        <p:txBody>
          <a:bodyPr/>
          <a:lstStyle>
            <a:lvl1pPr marL="0" indent="0" algn="ctr">
              <a:buNone/>
              <a:defRPr sz="779"/>
            </a:lvl1pPr>
            <a:lvl2pPr marL="148453" indent="0" algn="ctr">
              <a:buNone/>
              <a:defRPr sz="649"/>
            </a:lvl2pPr>
            <a:lvl3pPr marL="296906" indent="0" algn="ctr">
              <a:buNone/>
              <a:defRPr sz="584"/>
            </a:lvl3pPr>
            <a:lvl4pPr marL="445359" indent="0" algn="ctr">
              <a:buNone/>
              <a:defRPr sz="520"/>
            </a:lvl4pPr>
            <a:lvl5pPr marL="593811" indent="0" algn="ctr">
              <a:buNone/>
              <a:defRPr sz="520"/>
            </a:lvl5pPr>
            <a:lvl6pPr marL="742264" indent="0" algn="ctr">
              <a:buNone/>
              <a:defRPr sz="520"/>
            </a:lvl6pPr>
            <a:lvl7pPr marL="890717" indent="0" algn="ctr">
              <a:buNone/>
              <a:defRPr sz="520"/>
            </a:lvl7pPr>
            <a:lvl8pPr marL="1039170" indent="0" algn="ctr">
              <a:buNone/>
              <a:defRPr sz="520"/>
            </a:lvl8pPr>
            <a:lvl9pPr marL="1187623" indent="0" algn="ctr">
              <a:buNone/>
              <a:defRPr sz="52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891863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611909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34" y="1346419"/>
            <a:ext cx="3414832" cy="2246530"/>
          </a:xfrm>
        </p:spPr>
        <p:txBody>
          <a:bodyPr anchor="b"/>
          <a:lstStyle>
            <a:lvl1pPr>
              <a:defRPr sz="1948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0134" y="3614203"/>
            <a:ext cx="3414832" cy="1181397"/>
          </a:xfrm>
        </p:spPr>
        <p:txBody>
          <a:bodyPr/>
          <a:lstStyle>
            <a:lvl1pPr marL="0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1pPr>
            <a:lvl2pPr marL="148453" indent="0">
              <a:buNone/>
              <a:defRPr sz="649">
                <a:solidFill>
                  <a:schemeClr val="tx1">
                    <a:tint val="75000"/>
                  </a:schemeClr>
                </a:solidFill>
              </a:defRPr>
            </a:lvl2pPr>
            <a:lvl3pPr marL="296906" indent="0">
              <a:buNone/>
              <a:defRPr sz="584">
                <a:solidFill>
                  <a:schemeClr val="tx1">
                    <a:tint val="75000"/>
                  </a:schemeClr>
                </a:solidFill>
              </a:defRPr>
            </a:lvl3pPr>
            <a:lvl4pPr marL="445359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4pPr>
            <a:lvl5pPr marL="593811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5pPr>
            <a:lvl6pPr marL="742264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6pPr>
            <a:lvl7pPr marL="890717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7pPr>
            <a:lvl8pPr marL="1039170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8pPr>
            <a:lvl9pPr marL="1187623" indent="0">
              <a:buNone/>
              <a:defRPr sz="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663467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2197" y="1437680"/>
            <a:ext cx="1682671" cy="34266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004357" y="1437680"/>
            <a:ext cx="1682671" cy="34266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28332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12" y="287536"/>
            <a:ext cx="3414832" cy="104388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2712" y="1323916"/>
            <a:ext cx="1674938" cy="648831"/>
          </a:xfrm>
        </p:spPr>
        <p:txBody>
          <a:bodyPr anchor="b"/>
          <a:lstStyle>
            <a:lvl1pPr marL="0" indent="0">
              <a:buNone/>
              <a:defRPr sz="779" b="1"/>
            </a:lvl1pPr>
            <a:lvl2pPr marL="148453" indent="0">
              <a:buNone/>
              <a:defRPr sz="649" b="1"/>
            </a:lvl2pPr>
            <a:lvl3pPr marL="296906" indent="0">
              <a:buNone/>
              <a:defRPr sz="584" b="1"/>
            </a:lvl3pPr>
            <a:lvl4pPr marL="445359" indent="0">
              <a:buNone/>
              <a:defRPr sz="520" b="1"/>
            </a:lvl4pPr>
            <a:lvl5pPr marL="593811" indent="0">
              <a:buNone/>
              <a:defRPr sz="520" b="1"/>
            </a:lvl5pPr>
            <a:lvl6pPr marL="742264" indent="0">
              <a:buNone/>
              <a:defRPr sz="520" b="1"/>
            </a:lvl6pPr>
            <a:lvl7pPr marL="890717" indent="0">
              <a:buNone/>
              <a:defRPr sz="520" b="1"/>
            </a:lvl7pPr>
            <a:lvl8pPr marL="1039170" indent="0">
              <a:buNone/>
              <a:defRPr sz="520" b="1"/>
            </a:lvl8pPr>
            <a:lvl9pPr marL="1187623" indent="0">
              <a:buNone/>
              <a:defRPr sz="5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72712" y="1972747"/>
            <a:ext cx="1674938" cy="2901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004358" y="1323916"/>
            <a:ext cx="1683186" cy="648831"/>
          </a:xfrm>
        </p:spPr>
        <p:txBody>
          <a:bodyPr anchor="b"/>
          <a:lstStyle>
            <a:lvl1pPr marL="0" indent="0">
              <a:buNone/>
              <a:defRPr sz="779" b="1"/>
            </a:lvl1pPr>
            <a:lvl2pPr marL="148453" indent="0">
              <a:buNone/>
              <a:defRPr sz="649" b="1"/>
            </a:lvl2pPr>
            <a:lvl3pPr marL="296906" indent="0">
              <a:buNone/>
              <a:defRPr sz="584" b="1"/>
            </a:lvl3pPr>
            <a:lvl4pPr marL="445359" indent="0">
              <a:buNone/>
              <a:defRPr sz="520" b="1"/>
            </a:lvl4pPr>
            <a:lvl5pPr marL="593811" indent="0">
              <a:buNone/>
              <a:defRPr sz="520" b="1"/>
            </a:lvl5pPr>
            <a:lvl6pPr marL="742264" indent="0">
              <a:buNone/>
              <a:defRPr sz="520" b="1"/>
            </a:lvl6pPr>
            <a:lvl7pPr marL="890717" indent="0">
              <a:buNone/>
              <a:defRPr sz="520" b="1"/>
            </a:lvl7pPr>
            <a:lvl8pPr marL="1039170" indent="0">
              <a:buNone/>
              <a:defRPr sz="520" b="1"/>
            </a:lvl8pPr>
            <a:lvl9pPr marL="1187623" indent="0">
              <a:buNone/>
              <a:defRPr sz="5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04358" y="1972747"/>
            <a:ext cx="1683186" cy="2901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800376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583727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180226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13" y="360045"/>
            <a:ext cx="1276953" cy="1260158"/>
          </a:xfrm>
        </p:spPr>
        <p:txBody>
          <a:bodyPr anchor="b"/>
          <a:lstStyle>
            <a:lvl1pPr>
              <a:defRPr sz="1039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3186" y="777597"/>
            <a:ext cx="2004358" cy="3837980"/>
          </a:xfrm>
        </p:spPr>
        <p:txBody>
          <a:bodyPr/>
          <a:lstStyle>
            <a:lvl1pPr>
              <a:defRPr sz="1039"/>
            </a:lvl1pPr>
            <a:lvl2pPr>
              <a:defRPr sz="909"/>
            </a:lvl2pPr>
            <a:lvl3pPr>
              <a:defRPr sz="779"/>
            </a:lvl3pPr>
            <a:lvl4pPr>
              <a:defRPr sz="649"/>
            </a:lvl4pPr>
            <a:lvl5pPr>
              <a:defRPr sz="649"/>
            </a:lvl5pPr>
            <a:lvl6pPr>
              <a:defRPr sz="649"/>
            </a:lvl6pPr>
            <a:lvl7pPr>
              <a:defRPr sz="649"/>
            </a:lvl7pPr>
            <a:lvl8pPr>
              <a:defRPr sz="649"/>
            </a:lvl8pPr>
            <a:lvl9pPr>
              <a:defRPr sz="649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2713" y="1620202"/>
            <a:ext cx="1276953" cy="3001626"/>
          </a:xfrm>
        </p:spPr>
        <p:txBody>
          <a:bodyPr/>
          <a:lstStyle>
            <a:lvl1pPr marL="0" indent="0">
              <a:buNone/>
              <a:defRPr sz="520"/>
            </a:lvl1pPr>
            <a:lvl2pPr marL="148453" indent="0">
              <a:buNone/>
              <a:defRPr sz="455"/>
            </a:lvl2pPr>
            <a:lvl3pPr marL="296906" indent="0">
              <a:buNone/>
              <a:defRPr sz="390"/>
            </a:lvl3pPr>
            <a:lvl4pPr marL="445359" indent="0">
              <a:buNone/>
              <a:defRPr sz="325"/>
            </a:lvl4pPr>
            <a:lvl5pPr marL="593811" indent="0">
              <a:buNone/>
              <a:defRPr sz="325"/>
            </a:lvl5pPr>
            <a:lvl6pPr marL="742264" indent="0">
              <a:buNone/>
              <a:defRPr sz="325"/>
            </a:lvl6pPr>
            <a:lvl7pPr marL="890717" indent="0">
              <a:buNone/>
              <a:defRPr sz="325"/>
            </a:lvl7pPr>
            <a:lvl8pPr marL="1039170" indent="0">
              <a:buNone/>
              <a:defRPr sz="325"/>
            </a:lvl8pPr>
            <a:lvl9pPr marL="1187623" indent="0">
              <a:buNone/>
              <a:defRPr sz="32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400929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13" y="360045"/>
            <a:ext cx="1276953" cy="1260158"/>
          </a:xfrm>
        </p:spPr>
        <p:txBody>
          <a:bodyPr anchor="b"/>
          <a:lstStyle>
            <a:lvl1pPr>
              <a:defRPr sz="1039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83186" y="777597"/>
            <a:ext cx="2004358" cy="3837980"/>
          </a:xfrm>
        </p:spPr>
        <p:txBody>
          <a:bodyPr/>
          <a:lstStyle>
            <a:lvl1pPr marL="0" indent="0">
              <a:buNone/>
              <a:defRPr sz="1039"/>
            </a:lvl1pPr>
            <a:lvl2pPr marL="148453" indent="0">
              <a:buNone/>
              <a:defRPr sz="909"/>
            </a:lvl2pPr>
            <a:lvl3pPr marL="296906" indent="0">
              <a:buNone/>
              <a:defRPr sz="779"/>
            </a:lvl3pPr>
            <a:lvl4pPr marL="445359" indent="0">
              <a:buNone/>
              <a:defRPr sz="649"/>
            </a:lvl4pPr>
            <a:lvl5pPr marL="593811" indent="0">
              <a:buNone/>
              <a:defRPr sz="649"/>
            </a:lvl5pPr>
            <a:lvl6pPr marL="742264" indent="0">
              <a:buNone/>
              <a:defRPr sz="649"/>
            </a:lvl6pPr>
            <a:lvl7pPr marL="890717" indent="0">
              <a:buNone/>
              <a:defRPr sz="649"/>
            </a:lvl7pPr>
            <a:lvl8pPr marL="1039170" indent="0">
              <a:buNone/>
              <a:defRPr sz="649"/>
            </a:lvl8pPr>
            <a:lvl9pPr marL="1187623" indent="0">
              <a:buNone/>
              <a:defRPr sz="649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2713" y="1620202"/>
            <a:ext cx="1276953" cy="3001626"/>
          </a:xfrm>
        </p:spPr>
        <p:txBody>
          <a:bodyPr/>
          <a:lstStyle>
            <a:lvl1pPr marL="0" indent="0">
              <a:buNone/>
              <a:defRPr sz="520"/>
            </a:lvl1pPr>
            <a:lvl2pPr marL="148453" indent="0">
              <a:buNone/>
              <a:defRPr sz="455"/>
            </a:lvl2pPr>
            <a:lvl3pPr marL="296906" indent="0">
              <a:buNone/>
              <a:defRPr sz="390"/>
            </a:lvl3pPr>
            <a:lvl4pPr marL="445359" indent="0">
              <a:buNone/>
              <a:defRPr sz="325"/>
            </a:lvl4pPr>
            <a:lvl5pPr marL="593811" indent="0">
              <a:buNone/>
              <a:defRPr sz="325"/>
            </a:lvl5pPr>
            <a:lvl6pPr marL="742264" indent="0">
              <a:buNone/>
              <a:defRPr sz="325"/>
            </a:lvl6pPr>
            <a:lvl7pPr marL="890717" indent="0">
              <a:buNone/>
              <a:defRPr sz="325"/>
            </a:lvl7pPr>
            <a:lvl8pPr marL="1039170" indent="0">
              <a:buNone/>
              <a:defRPr sz="325"/>
            </a:lvl8pPr>
            <a:lvl9pPr marL="1187623" indent="0">
              <a:buNone/>
              <a:defRPr sz="32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982018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0499153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833320" y="287536"/>
            <a:ext cx="853708" cy="45768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2197" y="287536"/>
            <a:ext cx="2511633" cy="45768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990693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06257" y="2091419"/>
            <a:ext cx="2746648" cy="12177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6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163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197" y="287536"/>
            <a:ext cx="341483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2197" y="1437680"/>
            <a:ext cx="341483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72197" y="5005626"/>
            <a:ext cx="89082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92011-989C-48B4-8682-3EB7B40B8A7C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11494" y="5005626"/>
            <a:ext cx="133623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796202" y="5005626"/>
            <a:ext cx="89082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888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296906" rtl="0" eaLnBrk="1" latinLnBrk="0" hangingPunct="1">
        <a:lnSpc>
          <a:spcPct val="90000"/>
        </a:lnSpc>
        <a:spcBef>
          <a:spcPct val="0"/>
        </a:spcBef>
        <a:buNone/>
        <a:defRPr sz="1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226" indent="-74226" algn="l" defTabSz="296906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909" kern="1200">
          <a:solidFill>
            <a:schemeClr val="tx1"/>
          </a:solidFill>
          <a:latin typeface="+mn-lt"/>
          <a:ea typeface="+mn-ea"/>
          <a:cs typeface="+mn-cs"/>
        </a:defRPr>
      </a:lvl1pPr>
      <a:lvl2pPr marL="222679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779" kern="1200">
          <a:solidFill>
            <a:schemeClr val="tx1"/>
          </a:solidFill>
          <a:latin typeface="+mn-lt"/>
          <a:ea typeface="+mn-ea"/>
          <a:cs typeface="+mn-cs"/>
        </a:defRPr>
      </a:lvl2pPr>
      <a:lvl3pPr marL="371132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649" kern="1200">
          <a:solidFill>
            <a:schemeClr val="tx1"/>
          </a:solidFill>
          <a:latin typeface="+mn-lt"/>
          <a:ea typeface="+mn-ea"/>
          <a:cs typeface="+mn-cs"/>
        </a:defRPr>
      </a:lvl3pPr>
      <a:lvl4pPr marL="519585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4pPr>
      <a:lvl5pPr marL="668038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5pPr>
      <a:lvl6pPr marL="816491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6pPr>
      <a:lvl7pPr marL="964943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7pPr>
      <a:lvl8pPr marL="1113396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8pPr>
      <a:lvl9pPr marL="1261849" indent="-74226" algn="l" defTabSz="296906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1pPr>
      <a:lvl2pPr marL="148453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2pPr>
      <a:lvl3pPr marL="296906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3pPr>
      <a:lvl4pPr marL="445359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4pPr>
      <a:lvl5pPr marL="593811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5pPr>
      <a:lvl6pPr marL="742264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6pPr>
      <a:lvl7pPr marL="890717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7pPr>
      <a:lvl8pPr marL="1039170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8pPr>
      <a:lvl9pPr marL="1187623" algn="l" defTabSz="296906" rtl="0" eaLnBrk="1" latinLnBrk="0" hangingPunct="1">
        <a:defRPr sz="5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3E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Шестиугольник 78"/>
          <p:cNvSpPr/>
          <p:nvPr/>
        </p:nvSpPr>
        <p:spPr>
          <a:xfrm rot="5400000">
            <a:off x="3354573" y="4091798"/>
            <a:ext cx="1312465" cy="136346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9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6" name="Шестиугольник 65"/>
          <p:cNvSpPr/>
          <p:nvPr/>
        </p:nvSpPr>
        <p:spPr>
          <a:xfrm rot="5400000">
            <a:off x="2592496" y="1245108"/>
            <a:ext cx="1312465" cy="129905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9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Шестиугольник 14"/>
          <p:cNvSpPr/>
          <p:nvPr/>
        </p:nvSpPr>
        <p:spPr>
          <a:xfrm>
            <a:off x="23457" y="73464"/>
            <a:ext cx="231479" cy="205742"/>
          </a:xfrm>
          <a:prstGeom prst="hexagon">
            <a:avLst/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89" y="1002151"/>
            <a:ext cx="200647" cy="179526"/>
          </a:xfrm>
          <a:prstGeom prst="rect">
            <a:avLst/>
          </a:prstGeom>
        </p:spPr>
      </p:pic>
      <p:sp>
        <p:nvSpPr>
          <p:cNvPr id="18" name="Шестиугольник 17"/>
          <p:cNvSpPr/>
          <p:nvPr/>
        </p:nvSpPr>
        <p:spPr>
          <a:xfrm>
            <a:off x="338436" y="1037536"/>
            <a:ext cx="349726" cy="288281"/>
          </a:xfrm>
          <a:prstGeom prst="hexag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1096133" y="45901"/>
            <a:ext cx="388095" cy="347166"/>
          </a:xfrm>
          <a:prstGeom prst="hexagon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399" y="1567573"/>
            <a:ext cx="15228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Участники проектов </a:t>
            </a:r>
            <a:r>
              <a:rPr lang="ru-RU" sz="700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лица</a:t>
            </a:r>
            <a:r>
              <a:rPr lang="ru-RU" sz="7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700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осуществляющие функции управления людьми, распоряжения имуществом, денежными средствами, осуществления закупочной деятельности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19052" y="512171"/>
            <a:ext cx="2031889" cy="8356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ru-RU" sz="690" i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Жилье и городская среда</a:t>
            </a:r>
          </a:p>
          <a:p>
            <a:pPr lvl="0" algn="ctr">
              <a:buClrTx/>
            </a:pPr>
            <a:r>
              <a:rPr lang="ru-RU" sz="690" i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Здравоохранение</a:t>
            </a:r>
            <a:r>
              <a:rPr lang="ru-RU" sz="690" i="1" kern="12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ctr">
              <a:buClrTx/>
            </a:pPr>
            <a:r>
              <a:rPr lang="ru-RU" sz="69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</a:p>
          <a:p>
            <a:pPr lvl="0" algn="ctr">
              <a:buClrTx/>
            </a:pPr>
            <a:r>
              <a:rPr lang="ru-RU" sz="690" i="1" kern="12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Безопасные качественные дороги</a:t>
            </a:r>
          </a:p>
          <a:p>
            <a:pPr lvl="0" algn="ctr">
              <a:buClrTx/>
            </a:pPr>
            <a:r>
              <a:rPr lang="ru-RU" sz="69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Малое и среднее предпринимательство и поддержка индивидуальной предпринимательской инициативы и другие</a:t>
            </a:r>
            <a:endParaRPr lang="ru-RU" sz="690" b="1" i="1" dirty="0">
              <a:solidFill>
                <a:srgbClr val="66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5871" y="-29042"/>
            <a:ext cx="1051815" cy="523220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ru-RU" sz="1200" b="1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ru-RU" sz="800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национальных проектов</a:t>
            </a:r>
            <a:endParaRPr lang="ru-RU" sz="800" dirty="0">
              <a:solidFill>
                <a:srgbClr val="66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78599" y="1678318"/>
            <a:ext cx="1061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Высокая степень коррупционных рисков</a:t>
            </a:r>
          </a:p>
          <a:p>
            <a:pPr algn="ctr"/>
            <a:endParaRPr lang="ru-RU" sz="8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33939" y="1442465"/>
            <a:ext cx="16055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Ответственность</a:t>
            </a:r>
            <a:r>
              <a:rPr lang="ru-RU" sz="8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нарушение антикоррупционного законодательства – </a:t>
            </a:r>
          </a:p>
          <a:p>
            <a:pPr algn="ctr"/>
            <a:r>
              <a:rPr lang="ru-RU" sz="8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8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 13 Федерального </a:t>
            </a:r>
            <a:endParaRPr lang="en-US" sz="800" dirty="0" smtClean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8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закона от 25.12.2008</a:t>
            </a:r>
            <a:endParaRPr lang="en-US" sz="800" dirty="0" smtClean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8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№ 273-ФЗ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422154" y="3224830"/>
            <a:ext cx="1174050" cy="1200670"/>
            <a:chOff x="1393062" y="1177039"/>
            <a:chExt cx="980173" cy="1183883"/>
          </a:xfrm>
        </p:grpSpPr>
        <p:sp>
          <p:nvSpPr>
            <p:cNvPr id="29" name="Шестиугольник 28"/>
            <p:cNvSpPr/>
            <p:nvPr/>
          </p:nvSpPr>
          <p:spPr>
            <a:xfrm rot="5400000">
              <a:off x="1291207" y="1278894"/>
              <a:ext cx="1183883" cy="98017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>
                <a:hueOff val="0"/>
                <a:satOff val="0"/>
                <a:lumOff val="0"/>
                <a:alpha val="73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Шестиугольник 4"/>
            <p:cNvSpPr txBox="1"/>
            <p:nvPr/>
          </p:nvSpPr>
          <p:spPr>
            <a:xfrm>
              <a:off x="1422058" y="1376516"/>
              <a:ext cx="933626" cy="784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5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</a:t>
              </a:r>
              <a:r>
                <a:rPr lang="ru-RU" sz="850" b="1" kern="1200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рофилактическая работа в органе и организациях</a:t>
              </a:r>
              <a:endParaRPr lang="ru-RU" sz="850" b="1" kern="12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628901" y="3209873"/>
            <a:ext cx="1288170" cy="1215627"/>
            <a:chOff x="925684" y="70889"/>
            <a:chExt cx="1200301" cy="1303913"/>
          </a:xfrm>
        </p:grpSpPr>
        <p:sp>
          <p:nvSpPr>
            <p:cNvPr id="32" name="Шестиугольник 31"/>
            <p:cNvSpPr/>
            <p:nvPr/>
          </p:nvSpPr>
          <p:spPr>
            <a:xfrm rot="5400000">
              <a:off x="873878" y="122695"/>
              <a:ext cx="1303913" cy="1200301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Шестиугольник 4"/>
            <p:cNvSpPr txBox="1"/>
            <p:nvPr/>
          </p:nvSpPr>
          <p:spPr>
            <a:xfrm>
              <a:off x="958406" y="278041"/>
              <a:ext cx="1148638" cy="8865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750" b="1" dirty="0" smtClean="0">
                  <a:solidFill>
                    <a:srgbClr val="0033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Ежегодный анализ анкет на предмет выявления ситуаций личной заинтересованности</a:t>
              </a:r>
              <a:endParaRPr lang="ru-RU" sz="750" b="1" kern="12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2005202" y="4146386"/>
            <a:ext cx="1267576" cy="1254290"/>
            <a:chOff x="1914099" y="2132919"/>
            <a:chExt cx="1009941" cy="1106368"/>
          </a:xfrm>
        </p:grpSpPr>
        <p:sp>
          <p:nvSpPr>
            <p:cNvPr id="47" name="Шестиугольник 46"/>
            <p:cNvSpPr/>
            <p:nvPr/>
          </p:nvSpPr>
          <p:spPr>
            <a:xfrm rot="5400000">
              <a:off x="1865886" y="2181132"/>
              <a:ext cx="1106368" cy="1009941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Шестиугольник 4"/>
            <p:cNvSpPr txBox="1"/>
            <p:nvPr/>
          </p:nvSpPr>
          <p:spPr>
            <a:xfrm>
              <a:off x="1941144" y="2302630"/>
              <a:ext cx="942531" cy="727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750" b="1" kern="1200" dirty="0" smtClean="0">
                  <a:solidFill>
                    <a:srgbClr val="0033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Размещение на официальных сайтах органов и организаций информации о привлечении лиц к ответственности за коррупционные правонарушения </a:t>
              </a:r>
              <a:endParaRPr lang="ru-RU" sz="750" b="1" kern="12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63" b="31759" l="23854" r="33073"/>
                    </a14:imgEffect>
                  </a14:imgLayer>
                </a14:imgProps>
              </a:ext>
            </a:extLst>
          </a:blip>
          <a:srcRect l="24009" t="17888" r="66948" b="68138"/>
          <a:stretch/>
        </p:blipFill>
        <p:spPr>
          <a:xfrm>
            <a:off x="69337" y="1710"/>
            <a:ext cx="1178170" cy="102410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964" b="47200" l="39365" r="49421"/>
                    </a14:imgEffect>
                  </a14:imgLayer>
                </a14:imgProps>
              </a:ext>
            </a:extLst>
          </a:blip>
          <a:srcRect l="38108" t="32310" r="49322" b="51145"/>
          <a:stretch/>
        </p:blipFill>
        <p:spPr>
          <a:xfrm>
            <a:off x="54330" y="-98639"/>
            <a:ext cx="1058425" cy="755689"/>
          </a:xfrm>
          <a:prstGeom prst="rect">
            <a:avLst/>
          </a:prstGeom>
        </p:spPr>
      </p:pic>
      <p:grpSp>
        <p:nvGrpSpPr>
          <p:cNvPr id="51" name="Группа 50"/>
          <p:cNvGrpSpPr/>
          <p:nvPr/>
        </p:nvGrpSpPr>
        <p:grpSpPr>
          <a:xfrm>
            <a:off x="2039146" y="2277007"/>
            <a:ext cx="1215254" cy="1206240"/>
            <a:chOff x="1949517" y="178733"/>
            <a:chExt cx="1222434" cy="1312757"/>
          </a:xfrm>
        </p:grpSpPr>
        <p:sp>
          <p:nvSpPr>
            <p:cNvPr id="52" name="Шестиугольник 51"/>
            <p:cNvSpPr/>
            <p:nvPr/>
          </p:nvSpPr>
          <p:spPr>
            <a:xfrm rot="5400000">
              <a:off x="1904355" y="223895"/>
              <a:ext cx="1312757" cy="122243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Шестиугольник 4"/>
            <p:cNvSpPr txBox="1"/>
            <p:nvPr/>
          </p:nvSpPr>
          <p:spPr>
            <a:xfrm>
              <a:off x="2028919" y="397117"/>
              <a:ext cx="1143032" cy="8902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dirty="0" smtClean="0">
                <a:solidFill>
                  <a:srgbClr val="00244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750" b="1" dirty="0" smtClean="0">
                  <a:solidFill>
                    <a:srgbClr val="002448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Включение </a:t>
              </a:r>
              <a:r>
                <a:rPr lang="ru-RU" sz="750" b="1" dirty="0">
                  <a:solidFill>
                    <a:srgbClr val="002448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соответствующих должностей в Карту коррупционных рисков и Перечень должностей 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785419" y="2273462"/>
            <a:ext cx="1219784" cy="1218896"/>
            <a:chOff x="727485" y="155564"/>
            <a:chExt cx="1200301" cy="1303913"/>
          </a:xfrm>
        </p:grpSpPr>
        <p:sp>
          <p:nvSpPr>
            <p:cNvPr id="55" name="Шестиугольник 54"/>
            <p:cNvSpPr/>
            <p:nvPr/>
          </p:nvSpPr>
          <p:spPr>
            <a:xfrm rot="5400000">
              <a:off x="675679" y="207370"/>
              <a:ext cx="1303913" cy="1200301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Шестиугольник 4"/>
            <p:cNvSpPr txBox="1"/>
            <p:nvPr/>
          </p:nvSpPr>
          <p:spPr>
            <a:xfrm>
              <a:off x="919587" y="364250"/>
              <a:ext cx="816097" cy="8865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865727" y="2564683"/>
            <a:ext cx="1105048" cy="611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75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</a:t>
            </a:r>
            <a:r>
              <a:rPr lang="ru-RU" sz="750" b="1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75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каждом органе и организации лиц- участников проектов</a:t>
            </a:r>
          </a:p>
        </p:txBody>
      </p:sp>
      <p:grpSp>
        <p:nvGrpSpPr>
          <p:cNvPr id="57" name="Группа 56"/>
          <p:cNvGrpSpPr/>
          <p:nvPr/>
        </p:nvGrpSpPr>
        <p:grpSpPr>
          <a:xfrm>
            <a:off x="106039" y="3218350"/>
            <a:ext cx="1276528" cy="1200668"/>
            <a:chOff x="242074" y="1236532"/>
            <a:chExt cx="1204908" cy="1200668"/>
          </a:xfrm>
        </p:grpSpPr>
        <p:sp>
          <p:nvSpPr>
            <p:cNvPr id="58" name="Шестиугольник 57"/>
            <p:cNvSpPr/>
            <p:nvPr/>
          </p:nvSpPr>
          <p:spPr>
            <a:xfrm rot="5400000">
              <a:off x="244194" y="1234412"/>
              <a:ext cx="1200668" cy="1204908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Шестиугольник 4"/>
            <p:cNvSpPr txBox="1"/>
            <p:nvPr/>
          </p:nvSpPr>
          <p:spPr>
            <a:xfrm>
              <a:off x="442892" y="1436643"/>
              <a:ext cx="803272" cy="800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14818" y="3350960"/>
            <a:ext cx="1272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75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Ежегодные профилактические мероприятия по разъяснению </a:t>
            </a:r>
            <a:r>
              <a:rPr lang="ru-RU" sz="750" b="1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участникам проектов </a:t>
            </a:r>
            <a:r>
              <a:rPr lang="ru-RU" sz="75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положений законодательства об ответственности</a:t>
            </a:r>
          </a:p>
        </p:txBody>
      </p:sp>
      <p:grpSp>
        <p:nvGrpSpPr>
          <p:cNvPr id="60" name="Группа 59"/>
          <p:cNvGrpSpPr/>
          <p:nvPr/>
        </p:nvGrpSpPr>
        <p:grpSpPr>
          <a:xfrm>
            <a:off x="765423" y="4152622"/>
            <a:ext cx="1205351" cy="1241816"/>
            <a:chOff x="844525" y="2243305"/>
            <a:chExt cx="1010968" cy="1209255"/>
          </a:xfrm>
        </p:grpSpPr>
        <p:sp>
          <p:nvSpPr>
            <p:cNvPr id="61" name="Шестиугольник 60"/>
            <p:cNvSpPr/>
            <p:nvPr/>
          </p:nvSpPr>
          <p:spPr>
            <a:xfrm rot="5400000">
              <a:off x="745381" y="2342449"/>
              <a:ext cx="1209255" cy="1010968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Шестиугольник 4"/>
            <p:cNvSpPr txBox="1"/>
            <p:nvPr/>
          </p:nvSpPr>
          <p:spPr>
            <a:xfrm>
              <a:off x="1013473" y="2424944"/>
              <a:ext cx="712485" cy="7659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668678" y="4283878"/>
            <a:ext cx="14129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750" b="1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Ежегодное рассмотрение </a:t>
            </a:r>
            <a:r>
              <a:rPr lang="ru-RU" sz="75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заседаниях общественных советов при органе хода реализации проекта в целях выработки мер по профилактике</a:t>
            </a:r>
          </a:p>
        </p:txBody>
      </p:sp>
      <p:sp>
        <p:nvSpPr>
          <p:cNvPr id="37" name="Google Shape;678;p37"/>
          <p:cNvSpPr/>
          <p:nvPr/>
        </p:nvSpPr>
        <p:spPr>
          <a:xfrm>
            <a:off x="617878" y="1310716"/>
            <a:ext cx="247849" cy="283827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66FF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088704" y="-31081"/>
            <a:ext cx="1035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</a:t>
            </a:r>
            <a:r>
              <a:rPr lang="ru-RU" sz="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региональных </a:t>
            </a:r>
            <a:r>
              <a:rPr lang="ru-RU" sz="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проектов </a:t>
            </a:r>
            <a:endParaRPr lang="ru-RU" sz="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2027" y="-17040"/>
            <a:ext cx="11874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ru-RU" sz="8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12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</a:t>
            </a:r>
            <a:r>
              <a:rPr lang="ru-RU" sz="8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участников – лиц, реализующих проекты в органах и организациях Новосибирской области</a:t>
            </a:r>
          </a:p>
        </p:txBody>
      </p:sp>
      <p:grpSp>
        <p:nvGrpSpPr>
          <p:cNvPr id="87" name="Google Shape;744;p37"/>
          <p:cNvGrpSpPr/>
          <p:nvPr/>
        </p:nvGrpSpPr>
        <p:grpSpPr>
          <a:xfrm>
            <a:off x="1905037" y="1467500"/>
            <a:ext cx="321882" cy="176947"/>
            <a:chOff x="5380250" y="3779925"/>
            <a:chExt cx="236275" cy="120600"/>
          </a:xfrm>
        </p:grpSpPr>
        <p:sp>
          <p:nvSpPr>
            <p:cNvPr id="93" name="Google Shape;750;p37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94" name="Google Shape;751;p37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110409" y="1174317"/>
            <a:ext cx="181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66FFFF"/>
                </a:solidFill>
              </a:rPr>
              <a:t>!</a:t>
            </a:r>
            <a:endParaRPr lang="ru-RU" sz="2800" b="1" dirty="0">
              <a:solidFill>
                <a:srgbClr val="66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112" y="463400"/>
            <a:ext cx="1188146" cy="4847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50" b="1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Система управления </a:t>
            </a:r>
          </a:p>
          <a:p>
            <a:pPr algn="ctr"/>
            <a:r>
              <a:rPr lang="ru-RU" sz="850" b="1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коррупционными </a:t>
            </a:r>
          </a:p>
          <a:p>
            <a:pPr algn="ctr"/>
            <a:r>
              <a:rPr lang="ru-RU" sz="850" b="1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рисками</a:t>
            </a:r>
            <a:endParaRPr lang="ru-RU" sz="850" b="1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4" name="Шестиугольник 63"/>
          <p:cNvSpPr/>
          <p:nvPr/>
        </p:nvSpPr>
        <p:spPr>
          <a:xfrm rot="5400000">
            <a:off x="80108" y="1249986"/>
            <a:ext cx="1291487" cy="133790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9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Равнобедренный треугольник 21"/>
          <p:cNvSpPr/>
          <p:nvPr/>
        </p:nvSpPr>
        <p:spPr>
          <a:xfrm rot="19977457">
            <a:off x="1338708" y="3184861"/>
            <a:ext cx="638890" cy="165847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65847 h 165847"/>
              <a:gd name="connsiteX1" fmla="*/ 286509 w 638890"/>
              <a:gd name="connsiteY1" fmla="*/ 0 h 165847"/>
              <a:gd name="connsiteX2" fmla="*/ 638890 w 638890"/>
              <a:gd name="connsiteY2" fmla="*/ 165847 h 165847"/>
              <a:gd name="connsiteX3" fmla="*/ 0 w 638890"/>
              <a:gd name="connsiteY3" fmla="*/ 165847 h 165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165847">
                <a:moveTo>
                  <a:pt x="0" y="165847"/>
                </a:moveTo>
                <a:lnTo>
                  <a:pt x="286509" y="0"/>
                </a:lnTo>
                <a:lnTo>
                  <a:pt x="638890" y="165847"/>
                </a:lnTo>
                <a:lnTo>
                  <a:pt x="0" y="16584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Равнобедренный треугольник 66"/>
          <p:cNvSpPr/>
          <p:nvPr/>
        </p:nvSpPr>
        <p:spPr>
          <a:xfrm rot="16200000">
            <a:off x="972736" y="3738264"/>
            <a:ext cx="638890" cy="165978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65978 h 165978"/>
              <a:gd name="connsiteX1" fmla="*/ 342410 w 638890"/>
              <a:gd name="connsiteY1" fmla="*/ 0 h 165978"/>
              <a:gd name="connsiteX2" fmla="*/ 638890 w 638890"/>
              <a:gd name="connsiteY2" fmla="*/ 165978 h 165978"/>
              <a:gd name="connsiteX3" fmla="*/ 0 w 638890"/>
              <a:gd name="connsiteY3" fmla="*/ 165978 h 165978"/>
              <a:gd name="connsiteX0" fmla="*/ 0 w 638890"/>
              <a:gd name="connsiteY0" fmla="*/ 165978 h 165978"/>
              <a:gd name="connsiteX1" fmla="*/ 320810 w 638890"/>
              <a:gd name="connsiteY1" fmla="*/ 0 h 165978"/>
              <a:gd name="connsiteX2" fmla="*/ 638890 w 638890"/>
              <a:gd name="connsiteY2" fmla="*/ 165978 h 165978"/>
              <a:gd name="connsiteX3" fmla="*/ 0 w 638890"/>
              <a:gd name="connsiteY3" fmla="*/ 165978 h 1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165978">
                <a:moveTo>
                  <a:pt x="0" y="165978"/>
                </a:moveTo>
                <a:lnTo>
                  <a:pt x="320810" y="0"/>
                </a:lnTo>
                <a:lnTo>
                  <a:pt x="638890" y="165978"/>
                </a:lnTo>
                <a:lnTo>
                  <a:pt x="0" y="16597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Равнобедренный треугольник 67"/>
          <p:cNvSpPr/>
          <p:nvPr/>
        </p:nvSpPr>
        <p:spPr>
          <a:xfrm rot="12476176">
            <a:off x="1307930" y="4293214"/>
            <a:ext cx="638890" cy="155572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155572">
                <a:moveTo>
                  <a:pt x="0" y="155572"/>
                </a:moveTo>
                <a:lnTo>
                  <a:pt x="373727" y="0"/>
                </a:lnTo>
                <a:lnTo>
                  <a:pt x="638890" y="155572"/>
                </a:lnTo>
                <a:lnTo>
                  <a:pt x="0" y="15557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Равнобедренный треугольник 68"/>
          <p:cNvSpPr/>
          <p:nvPr/>
        </p:nvSpPr>
        <p:spPr>
          <a:xfrm rot="9247843">
            <a:off x="2039835" y="4300598"/>
            <a:ext cx="664229" cy="178133"/>
          </a:xfrm>
          <a:prstGeom prst="triangle">
            <a:avLst>
              <a:gd name="adj" fmla="val 42325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Равнобедренный треугольник 69"/>
          <p:cNvSpPr/>
          <p:nvPr/>
        </p:nvSpPr>
        <p:spPr>
          <a:xfrm rot="1620688">
            <a:off x="2049221" y="3169677"/>
            <a:ext cx="638890" cy="182581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82581 h 182581"/>
              <a:gd name="connsiteX1" fmla="*/ 334681 w 638890"/>
              <a:gd name="connsiteY1" fmla="*/ 0 h 182581"/>
              <a:gd name="connsiteX2" fmla="*/ 638890 w 638890"/>
              <a:gd name="connsiteY2" fmla="*/ 182581 h 182581"/>
              <a:gd name="connsiteX3" fmla="*/ 0 w 638890"/>
              <a:gd name="connsiteY3" fmla="*/ 182581 h 18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182581">
                <a:moveTo>
                  <a:pt x="0" y="182581"/>
                </a:moveTo>
                <a:lnTo>
                  <a:pt x="334681" y="0"/>
                </a:lnTo>
                <a:lnTo>
                  <a:pt x="638890" y="182581"/>
                </a:lnTo>
                <a:lnTo>
                  <a:pt x="0" y="18258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Равнобедренный треугольник 70"/>
          <p:cNvSpPr/>
          <p:nvPr/>
        </p:nvSpPr>
        <p:spPr>
          <a:xfrm rot="5400000">
            <a:off x="2413192" y="3731826"/>
            <a:ext cx="638890" cy="165981"/>
          </a:xfrm>
          <a:prstGeom prst="triangle">
            <a:avLst>
              <a:gd name="adj" fmla="val 42325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Равнобедренный треугольник 67"/>
          <p:cNvSpPr/>
          <p:nvPr/>
        </p:nvSpPr>
        <p:spPr>
          <a:xfrm rot="1608788">
            <a:off x="1497003" y="3784235"/>
            <a:ext cx="638890" cy="506514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532148 h 532148"/>
              <a:gd name="connsiteX1" fmla="*/ 336676 w 638890"/>
              <a:gd name="connsiteY1" fmla="*/ 0 h 532148"/>
              <a:gd name="connsiteX2" fmla="*/ 638890 w 638890"/>
              <a:gd name="connsiteY2" fmla="*/ 532148 h 532148"/>
              <a:gd name="connsiteX3" fmla="*/ 0 w 638890"/>
              <a:gd name="connsiteY3" fmla="*/ 532148 h 532148"/>
              <a:gd name="connsiteX0" fmla="*/ 0 w 638890"/>
              <a:gd name="connsiteY0" fmla="*/ 506514 h 506514"/>
              <a:gd name="connsiteX1" fmla="*/ 365766 w 638890"/>
              <a:gd name="connsiteY1" fmla="*/ 0 h 506514"/>
              <a:gd name="connsiteX2" fmla="*/ 638890 w 638890"/>
              <a:gd name="connsiteY2" fmla="*/ 506514 h 506514"/>
              <a:gd name="connsiteX3" fmla="*/ 0 w 638890"/>
              <a:gd name="connsiteY3" fmla="*/ 506514 h 50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06514">
                <a:moveTo>
                  <a:pt x="0" y="506514"/>
                </a:moveTo>
                <a:lnTo>
                  <a:pt x="365766" y="0"/>
                </a:lnTo>
                <a:lnTo>
                  <a:pt x="638890" y="506514"/>
                </a:lnTo>
                <a:lnTo>
                  <a:pt x="0" y="5065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Равнобедренный треугольник 67"/>
          <p:cNvSpPr/>
          <p:nvPr/>
        </p:nvSpPr>
        <p:spPr>
          <a:xfrm rot="19958495">
            <a:off x="1853161" y="3751329"/>
            <a:ext cx="638890" cy="556723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556946 h 556946"/>
              <a:gd name="connsiteX1" fmla="*/ 224713 w 638890"/>
              <a:gd name="connsiteY1" fmla="*/ 0 h 556946"/>
              <a:gd name="connsiteX2" fmla="*/ 638890 w 638890"/>
              <a:gd name="connsiteY2" fmla="*/ 556946 h 556946"/>
              <a:gd name="connsiteX3" fmla="*/ 0 w 638890"/>
              <a:gd name="connsiteY3" fmla="*/ 556946 h 556946"/>
              <a:gd name="connsiteX0" fmla="*/ 0 w 638890"/>
              <a:gd name="connsiteY0" fmla="*/ 556723 h 556723"/>
              <a:gd name="connsiteX1" fmla="*/ 240811 w 638890"/>
              <a:gd name="connsiteY1" fmla="*/ 0 h 556723"/>
              <a:gd name="connsiteX2" fmla="*/ 638890 w 638890"/>
              <a:gd name="connsiteY2" fmla="*/ 556723 h 556723"/>
              <a:gd name="connsiteX3" fmla="*/ 0 w 638890"/>
              <a:gd name="connsiteY3" fmla="*/ 556723 h 556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56723">
                <a:moveTo>
                  <a:pt x="0" y="556723"/>
                </a:moveTo>
                <a:lnTo>
                  <a:pt x="240811" y="0"/>
                </a:lnTo>
                <a:lnTo>
                  <a:pt x="638890" y="556723"/>
                </a:lnTo>
                <a:lnTo>
                  <a:pt x="0" y="55672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Равнобедренный треугольник 67"/>
          <p:cNvSpPr/>
          <p:nvPr/>
        </p:nvSpPr>
        <p:spPr>
          <a:xfrm rot="12476176">
            <a:off x="1834740" y="3336730"/>
            <a:ext cx="638890" cy="522386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522386 h 522386"/>
              <a:gd name="connsiteX1" fmla="*/ 358505 w 638890"/>
              <a:gd name="connsiteY1" fmla="*/ 0 h 522386"/>
              <a:gd name="connsiteX2" fmla="*/ 638890 w 638890"/>
              <a:gd name="connsiteY2" fmla="*/ 522386 h 522386"/>
              <a:gd name="connsiteX3" fmla="*/ 0 w 638890"/>
              <a:gd name="connsiteY3" fmla="*/ 522386 h 522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22386">
                <a:moveTo>
                  <a:pt x="0" y="522386"/>
                </a:moveTo>
                <a:lnTo>
                  <a:pt x="358505" y="0"/>
                </a:lnTo>
                <a:lnTo>
                  <a:pt x="638890" y="522386"/>
                </a:lnTo>
                <a:lnTo>
                  <a:pt x="0" y="52238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Равнобедренный треугольник 67"/>
          <p:cNvSpPr/>
          <p:nvPr/>
        </p:nvSpPr>
        <p:spPr>
          <a:xfrm rot="9171426">
            <a:off x="1527458" y="3347005"/>
            <a:ext cx="638890" cy="507437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172970 h 172970"/>
              <a:gd name="connsiteX1" fmla="*/ 245098 w 638890"/>
              <a:gd name="connsiteY1" fmla="*/ 0 h 172970"/>
              <a:gd name="connsiteX2" fmla="*/ 638890 w 638890"/>
              <a:gd name="connsiteY2" fmla="*/ 172970 h 172970"/>
              <a:gd name="connsiteX3" fmla="*/ 0 w 638890"/>
              <a:gd name="connsiteY3" fmla="*/ 172970 h 172970"/>
              <a:gd name="connsiteX0" fmla="*/ 0 w 638890"/>
              <a:gd name="connsiteY0" fmla="*/ 452571 h 452571"/>
              <a:gd name="connsiteX1" fmla="*/ 299440 w 638890"/>
              <a:gd name="connsiteY1" fmla="*/ 0 h 452571"/>
              <a:gd name="connsiteX2" fmla="*/ 638890 w 638890"/>
              <a:gd name="connsiteY2" fmla="*/ 452571 h 452571"/>
              <a:gd name="connsiteX3" fmla="*/ 0 w 638890"/>
              <a:gd name="connsiteY3" fmla="*/ 452571 h 452571"/>
              <a:gd name="connsiteX0" fmla="*/ 0 w 638890"/>
              <a:gd name="connsiteY0" fmla="*/ 507437 h 507437"/>
              <a:gd name="connsiteX1" fmla="*/ 287113 w 638890"/>
              <a:gd name="connsiteY1" fmla="*/ 0 h 507437"/>
              <a:gd name="connsiteX2" fmla="*/ 638890 w 638890"/>
              <a:gd name="connsiteY2" fmla="*/ 507437 h 507437"/>
              <a:gd name="connsiteX3" fmla="*/ 0 w 638890"/>
              <a:gd name="connsiteY3" fmla="*/ 507437 h 50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07437">
                <a:moveTo>
                  <a:pt x="0" y="507437"/>
                </a:moveTo>
                <a:lnTo>
                  <a:pt x="287113" y="0"/>
                </a:lnTo>
                <a:lnTo>
                  <a:pt x="638890" y="507437"/>
                </a:lnTo>
                <a:lnTo>
                  <a:pt x="0" y="50743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Равнобедренный треугольник 67"/>
          <p:cNvSpPr/>
          <p:nvPr/>
        </p:nvSpPr>
        <p:spPr>
          <a:xfrm rot="16200000">
            <a:off x="1990201" y="3541879"/>
            <a:ext cx="638890" cy="580372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580372 h 580372"/>
              <a:gd name="connsiteX1" fmla="*/ 330527 w 638890"/>
              <a:gd name="connsiteY1" fmla="*/ 0 h 580372"/>
              <a:gd name="connsiteX2" fmla="*/ 638890 w 638890"/>
              <a:gd name="connsiteY2" fmla="*/ 580372 h 580372"/>
              <a:gd name="connsiteX3" fmla="*/ 0 w 638890"/>
              <a:gd name="connsiteY3" fmla="*/ 580372 h 5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80372">
                <a:moveTo>
                  <a:pt x="0" y="580372"/>
                </a:moveTo>
                <a:lnTo>
                  <a:pt x="330527" y="0"/>
                </a:lnTo>
                <a:lnTo>
                  <a:pt x="638890" y="580372"/>
                </a:lnTo>
                <a:lnTo>
                  <a:pt x="0" y="58037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Равнобедренный треугольник 67"/>
          <p:cNvSpPr/>
          <p:nvPr/>
        </p:nvSpPr>
        <p:spPr>
          <a:xfrm rot="5400000">
            <a:off x="1380028" y="3550198"/>
            <a:ext cx="638890" cy="529972"/>
          </a:xfrm>
          <a:custGeom>
            <a:avLst/>
            <a:gdLst>
              <a:gd name="connsiteX0" fmla="*/ 0 w 638890"/>
              <a:gd name="connsiteY0" fmla="*/ 165981 h 165981"/>
              <a:gd name="connsiteX1" fmla="*/ 270410 w 638890"/>
              <a:gd name="connsiteY1" fmla="*/ 0 h 165981"/>
              <a:gd name="connsiteX2" fmla="*/ 638890 w 638890"/>
              <a:gd name="connsiteY2" fmla="*/ 165981 h 165981"/>
              <a:gd name="connsiteX3" fmla="*/ 0 w 638890"/>
              <a:gd name="connsiteY3" fmla="*/ 165981 h 165981"/>
              <a:gd name="connsiteX0" fmla="*/ 0 w 638890"/>
              <a:gd name="connsiteY0" fmla="*/ 155572 h 155572"/>
              <a:gd name="connsiteX1" fmla="*/ 373727 w 638890"/>
              <a:gd name="connsiteY1" fmla="*/ 0 h 155572"/>
              <a:gd name="connsiteX2" fmla="*/ 638890 w 638890"/>
              <a:gd name="connsiteY2" fmla="*/ 155572 h 155572"/>
              <a:gd name="connsiteX3" fmla="*/ 0 w 638890"/>
              <a:gd name="connsiteY3" fmla="*/ 155572 h 155572"/>
              <a:gd name="connsiteX0" fmla="*/ 0 w 638890"/>
              <a:gd name="connsiteY0" fmla="*/ 529972 h 529972"/>
              <a:gd name="connsiteX1" fmla="*/ 251327 w 638890"/>
              <a:gd name="connsiteY1" fmla="*/ 0 h 529972"/>
              <a:gd name="connsiteX2" fmla="*/ 638890 w 638890"/>
              <a:gd name="connsiteY2" fmla="*/ 529972 h 529972"/>
              <a:gd name="connsiteX3" fmla="*/ 0 w 638890"/>
              <a:gd name="connsiteY3" fmla="*/ 529972 h 529972"/>
              <a:gd name="connsiteX0" fmla="*/ 0 w 638890"/>
              <a:gd name="connsiteY0" fmla="*/ 529972 h 529972"/>
              <a:gd name="connsiteX1" fmla="*/ 330527 w 638890"/>
              <a:gd name="connsiteY1" fmla="*/ 0 h 529972"/>
              <a:gd name="connsiteX2" fmla="*/ 638890 w 638890"/>
              <a:gd name="connsiteY2" fmla="*/ 529972 h 529972"/>
              <a:gd name="connsiteX3" fmla="*/ 0 w 638890"/>
              <a:gd name="connsiteY3" fmla="*/ 529972 h 529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90" h="529972">
                <a:moveTo>
                  <a:pt x="0" y="529972"/>
                </a:moveTo>
                <a:lnTo>
                  <a:pt x="330527" y="0"/>
                </a:lnTo>
                <a:lnTo>
                  <a:pt x="638890" y="529972"/>
                </a:lnTo>
                <a:lnTo>
                  <a:pt x="0" y="52997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25000"/>
                </a:schemeClr>
              </a:gs>
              <a:gs pos="55000">
                <a:schemeClr val="accent1">
                  <a:lumMod val="45000"/>
                  <a:lumOff val="55000"/>
                  <a:alpha val="41000"/>
                </a:schemeClr>
              </a:gs>
              <a:gs pos="22000">
                <a:schemeClr val="accent1">
                  <a:alpha val="20000"/>
                  <a:lumMod val="46000"/>
                  <a:lumOff val="54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Шестиугольник 77"/>
          <p:cNvSpPr/>
          <p:nvPr/>
        </p:nvSpPr>
        <p:spPr>
          <a:xfrm rot="5400000">
            <a:off x="-632860" y="4090665"/>
            <a:ext cx="1312465" cy="136346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9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 rot="16200000">
            <a:off x="-271391" y="4459440"/>
            <a:ext cx="1229826" cy="64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по профилактике коррупционных и иных правонарушений администрации Губернатора Новосибирской области и Правительства Новосибирской области </a:t>
            </a:r>
          </a:p>
          <a:p>
            <a:pPr algn="ctr"/>
            <a:r>
              <a:rPr lang="ru-RU" sz="500" dirty="0" smtClean="0">
                <a:solidFill>
                  <a:schemeClr val="bg1"/>
                </a:solidFill>
              </a:rPr>
              <a:t>2023 г.</a:t>
            </a:r>
            <a:endParaRPr lang="ru-RU" sz="5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701" y="4554263"/>
            <a:ext cx="450527" cy="45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3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</TotalTime>
  <Words>180</Words>
  <Application>Microsoft Office PowerPoint</Application>
  <PresentationFormat>Произвольный</PresentationFormat>
  <Paragraphs>28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Кадровая практика: Региональная система  профилактики коррупционных правонарушений в рамках реализации национальных, федеральных и региональных проектов</dc:title>
  <dc:creator>Варфоломеева Лариса Владимировна</dc:creator>
  <cp:lastModifiedBy>Варфоломеева Лариса Владимировна</cp:lastModifiedBy>
  <cp:revision>191</cp:revision>
  <dcterms:modified xsi:type="dcterms:W3CDTF">2023-07-04T03:48:45Z</dcterms:modified>
</cp:coreProperties>
</file>